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374" r:id="rId3"/>
    <p:sldId id="375" r:id="rId4"/>
    <p:sldId id="358" r:id="rId5"/>
    <p:sldId id="360" r:id="rId6"/>
    <p:sldId id="384" r:id="rId7"/>
    <p:sldId id="317" r:id="rId8"/>
    <p:sldId id="318" r:id="rId9"/>
    <p:sldId id="354" r:id="rId10"/>
    <p:sldId id="319" r:id="rId11"/>
    <p:sldId id="320" r:id="rId12"/>
    <p:sldId id="373" r:id="rId13"/>
    <p:sldId id="357" r:id="rId14"/>
    <p:sldId id="321" r:id="rId15"/>
    <p:sldId id="322" r:id="rId16"/>
    <p:sldId id="324" r:id="rId17"/>
    <p:sldId id="325" r:id="rId18"/>
    <p:sldId id="326" r:id="rId19"/>
    <p:sldId id="327" r:id="rId20"/>
    <p:sldId id="385" r:id="rId21"/>
    <p:sldId id="376" r:id="rId22"/>
    <p:sldId id="380" r:id="rId23"/>
    <p:sldId id="392" r:id="rId24"/>
    <p:sldId id="393" r:id="rId25"/>
    <p:sldId id="381" r:id="rId26"/>
    <p:sldId id="361" r:id="rId27"/>
    <p:sldId id="362" r:id="rId28"/>
    <p:sldId id="363" r:id="rId29"/>
    <p:sldId id="365" r:id="rId30"/>
    <p:sldId id="328" r:id="rId31"/>
    <p:sldId id="387" r:id="rId32"/>
    <p:sldId id="329" r:id="rId33"/>
    <p:sldId id="350" r:id="rId34"/>
    <p:sldId id="351" r:id="rId35"/>
    <p:sldId id="377" r:id="rId36"/>
    <p:sldId id="352" r:id="rId37"/>
    <p:sldId id="386" r:id="rId38"/>
    <p:sldId id="353" r:id="rId39"/>
    <p:sldId id="388" r:id="rId40"/>
    <p:sldId id="330" r:id="rId41"/>
    <p:sldId id="368" r:id="rId42"/>
    <p:sldId id="364" r:id="rId43"/>
    <p:sldId id="308" r:id="rId44"/>
    <p:sldId id="367" r:id="rId45"/>
    <p:sldId id="366" r:id="rId46"/>
    <p:sldId id="369" r:id="rId47"/>
    <p:sldId id="382" r:id="rId48"/>
    <p:sldId id="389" r:id="rId49"/>
    <p:sldId id="335" r:id="rId50"/>
    <p:sldId id="337" r:id="rId51"/>
    <p:sldId id="390" r:id="rId52"/>
    <p:sldId id="332" r:id="rId53"/>
    <p:sldId id="339" r:id="rId54"/>
    <p:sldId id="340" r:id="rId55"/>
    <p:sldId id="383" r:id="rId56"/>
    <p:sldId id="348" r:id="rId57"/>
    <p:sldId id="347" r:id="rId58"/>
    <p:sldId id="391" r:id="rId59"/>
    <p:sldId id="334" r:id="rId60"/>
    <p:sldId id="333" r:id="rId61"/>
    <p:sldId id="344" r:id="rId62"/>
    <p:sldId id="345" r:id="rId63"/>
    <p:sldId id="346" r:id="rId64"/>
    <p:sldId id="257" r:id="rId65"/>
    <p:sldId id="371" r:id="rId66"/>
    <p:sldId id="372" r:id="rId67"/>
  </p:sldIdLst>
  <p:sldSz cx="6858000" cy="9144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9C6A7"/>
    <a:srgbClr val="35759D"/>
    <a:srgbClr val="FFFF00"/>
    <a:srgbClr val="B3D3EA"/>
    <a:srgbClr val="78ADCD"/>
    <a:srgbClr val="35B1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5593" autoAdjust="0"/>
  </p:normalViewPr>
  <p:slideViewPr>
    <p:cSldViewPr>
      <p:cViewPr varScale="1">
        <p:scale>
          <a:sx n="52" d="100"/>
          <a:sy n="52" d="100"/>
        </p:scale>
        <p:origin x="2292" y="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68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68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image" Target="../media/image88.png"/><Relationship Id="rId4" Type="http://schemas.openxmlformats.org/officeDocument/2006/relationships/image" Target="../media/image91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image" Target="../media/image88.png"/><Relationship Id="rId4" Type="http://schemas.openxmlformats.org/officeDocument/2006/relationships/image" Target="../media/image91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image" Target="../media/image88.png"/><Relationship Id="rId4" Type="http://schemas.openxmlformats.org/officeDocument/2006/relationships/image" Target="../media/image9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68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68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image" Target="../media/image88.png"/><Relationship Id="rId4" Type="http://schemas.openxmlformats.org/officeDocument/2006/relationships/image" Target="../media/image9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image" Target="../media/image88.png"/><Relationship Id="rId4" Type="http://schemas.openxmlformats.org/officeDocument/2006/relationships/image" Target="../media/image9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image" Target="../media/image88.png"/><Relationship Id="rId4" Type="http://schemas.openxmlformats.org/officeDocument/2006/relationships/image" Target="../media/image9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5CB814-1BB4-487B-855F-F437336E3F0F}" type="doc">
      <dgm:prSet loTypeId="urn:microsoft.com/office/officeart/2005/8/layout/vList3#2" loCatId="list" qsTypeId="urn:microsoft.com/office/officeart/2005/8/quickstyle/simple1" qsCatId="simple" csTypeId="urn:microsoft.com/office/officeart/2005/8/colors/accent1_1" csCatId="accent1" phldr="1"/>
      <dgm:spPr/>
    </dgm:pt>
    <dgm:pt modelId="{E60B07EC-FA19-4180-B78C-872A50C66EC6}">
      <dgm:prSet phldrT="[Текст]" custT="1"/>
      <dgm:spPr/>
      <dgm:t>
        <a:bodyPr/>
        <a:lstStyle/>
        <a:p>
          <a:pPr algn="just"/>
          <a:r>
            <a:rPr lang="ru-RU" sz="18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«Азбука безопасности»</a:t>
          </a:r>
        </a:p>
      </dgm:t>
    </dgm:pt>
    <dgm:pt modelId="{75C03661-CB91-4BCA-A500-0508E76A48A3}" type="parTrans" cxnId="{531CA808-CF34-4999-9DB7-D034898735F9}">
      <dgm:prSet/>
      <dgm:spPr/>
      <dgm:t>
        <a:bodyPr/>
        <a:lstStyle/>
        <a:p>
          <a:endParaRPr lang="ru-RU"/>
        </a:p>
      </dgm:t>
    </dgm:pt>
    <dgm:pt modelId="{BDA5C3F7-E7DF-4332-A1B7-F8EAC3CE609E}" type="sibTrans" cxnId="{531CA808-CF34-4999-9DB7-D034898735F9}">
      <dgm:prSet/>
      <dgm:spPr/>
      <dgm:t>
        <a:bodyPr/>
        <a:lstStyle/>
        <a:p>
          <a:endParaRPr lang="ru-RU"/>
        </a:p>
      </dgm:t>
    </dgm:pt>
    <dgm:pt modelId="{BBAB2891-4A29-435B-A4E4-1E732CBCBF91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ru-RU" sz="18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«Моя республика. Моя страна. Мое село»</a:t>
          </a:r>
        </a:p>
      </dgm:t>
    </dgm:pt>
    <dgm:pt modelId="{2D06C9A2-59BA-4F8A-9089-16F19ED20639}" type="parTrans" cxnId="{F8F57F06-5E84-41BF-9BC1-3516C0B28E97}">
      <dgm:prSet/>
      <dgm:spPr/>
      <dgm:t>
        <a:bodyPr/>
        <a:lstStyle/>
        <a:p>
          <a:endParaRPr lang="ru-RU"/>
        </a:p>
      </dgm:t>
    </dgm:pt>
    <dgm:pt modelId="{1F335E66-94A4-4B0B-BAF4-5BD17085245F}" type="sibTrans" cxnId="{F8F57F06-5E84-41BF-9BC1-3516C0B28E97}">
      <dgm:prSet/>
      <dgm:spPr/>
      <dgm:t>
        <a:bodyPr/>
        <a:lstStyle/>
        <a:p>
          <a:endParaRPr lang="ru-RU"/>
        </a:p>
      </dgm:t>
    </dgm:pt>
    <dgm:pt modelId="{B90ABAA6-A97A-4C1C-BBFF-9C0216CAB1E7}">
      <dgm:prSet phldrT="[Текст]" custT="1"/>
      <dgm:spPr/>
      <dgm:t>
        <a:bodyPr/>
        <a:lstStyle/>
        <a:p>
          <a:pPr algn="just"/>
          <a:r>
            <a:rPr lang="ru-RU" sz="18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«Большие права маленького ребенка»</a:t>
          </a:r>
        </a:p>
      </dgm:t>
    </dgm:pt>
    <dgm:pt modelId="{227EE60E-ED46-40B2-9A32-058A42D768D9}" type="parTrans" cxnId="{F769068F-2EBC-4441-A177-064B6AD2AA6A}">
      <dgm:prSet/>
      <dgm:spPr/>
      <dgm:t>
        <a:bodyPr/>
        <a:lstStyle/>
        <a:p>
          <a:endParaRPr lang="ru-RU"/>
        </a:p>
      </dgm:t>
    </dgm:pt>
    <dgm:pt modelId="{3AD5BA52-7A9D-4F9B-83ED-DAD7722F2BE9}" type="sibTrans" cxnId="{F769068F-2EBC-4441-A177-064B6AD2AA6A}">
      <dgm:prSet/>
      <dgm:spPr/>
      <dgm:t>
        <a:bodyPr/>
        <a:lstStyle/>
        <a:p>
          <a:endParaRPr lang="ru-RU"/>
        </a:p>
      </dgm:t>
    </dgm:pt>
    <dgm:pt modelId="{BE976F54-EDA7-451A-AE96-B9388E3184E3}">
      <dgm:prSet phldrT="[Текст]" custT="1"/>
      <dgm:spPr/>
      <dgm:t>
        <a:bodyPr/>
        <a:lstStyle/>
        <a:p>
          <a:pPr algn="just"/>
          <a:r>
            <a:rPr lang="ru-RU" sz="1800" dirty="0">
              <a:solidFill>
                <a:schemeClr val="accent4">
                  <a:lumMod val="10000"/>
                </a:schemeClr>
              </a:solidFill>
              <a:latin typeface="+mn-lt"/>
            </a:rPr>
            <a:t>Родителям о ФГОС ДО </a:t>
          </a:r>
        </a:p>
      </dgm:t>
    </dgm:pt>
    <dgm:pt modelId="{CCD0A2EC-0DD8-46C5-8496-10AEC478DB20}" type="parTrans" cxnId="{894CED74-AF35-4350-AB95-31CBA79B07D2}">
      <dgm:prSet/>
      <dgm:spPr/>
      <dgm:t>
        <a:bodyPr/>
        <a:lstStyle/>
        <a:p>
          <a:endParaRPr lang="ru-RU"/>
        </a:p>
      </dgm:t>
    </dgm:pt>
    <dgm:pt modelId="{59BE6433-69D8-44F3-8812-B7205D5888EF}" type="sibTrans" cxnId="{894CED74-AF35-4350-AB95-31CBA79B07D2}">
      <dgm:prSet/>
      <dgm:spPr/>
      <dgm:t>
        <a:bodyPr/>
        <a:lstStyle/>
        <a:p>
          <a:endParaRPr lang="ru-RU"/>
        </a:p>
      </dgm:t>
    </dgm:pt>
    <dgm:pt modelId="{B9129538-5DD6-4589-B8F1-5F33E181F01A}">
      <dgm:prSet phldrT="[Текст]" custT="1"/>
      <dgm:spPr/>
      <dgm:t>
        <a:bodyPr/>
        <a:lstStyle/>
        <a:p>
          <a:pPr algn="just"/>
          <a:r>
            <a:rPr lang="ru-RU" sz="18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«Для Вас, родители»</a:t>
          </a:r>
        </a:p>
      </dgm:t>
    </dgm:pt>
    <dgm:pt modelId="{84E1FC0F-8668-4309-9C02-CF15011404CE}" type="sibTrans" cxnId="{2DE05887-955E-4BA5-92A0-F29A1FE031D4}">
      <dgm:prSet/>
      <dgm:spPr/>
      <dgm:t>
        <a:bodyPr/>
        <a:lstStyle/>
        <a:p>
          <a:endParaRPr lang="ru-RU"/>
        </a:p>
      </dgm:t>
    </dgm:pt>
    <dgm:pt modelId="{4FF49566-B9EA-4605-9B2C-4C2E830DC83C}" type="parTrans" cxnId="{2DE05887-955E-4BA5-92A0-F29A1FE031D4}">
      <dgm:prSet/>
      <dgm:spPr/>
      <dgm:t>
        <a:bodyPr/>
        <a:lstStyle/>
        <a:p>
          <a:endParaRPr lang="ru-RU"/>
        </a:p>
      </dgm:t>
    </dgm:pt>
    <dgm:pt modelId="{7C0A5485-17F6-4925-9D09-A142E6C38E54}" type="pres">
      <dgm:prSet presAssocID="{E45CB814-1BB4-487B-855F-F437336E3F0F}" presName="linearFlow" presStyleCnt="0">
        <dgm:presLayoutVars>
          <dgm:dir/>
          <dgm:resizeHandles val="exact"/>
        </dgm:presLayoutVars>
      </dgm:prSet>
      <dgm:spPr/>
    </dgm:pt>
    <dgm:pt modelId="{7F49BC52-F13D-4800-8B8D-7704F24E9460}" type="pres">
      <dgm:prSet presAssocID="{E60B07EC-FA19-4180-B78C-872A50C66EC6}" presName="composite" presStyleCnt="0"/>
      <dgm:spPr/>
    </dgm:pt>
    <dgm:pt modelId="{545EBE67-25EA-4518-B0D4-D694FCACCA0B}" type="pres">
      <dgm:prSet presAssocID="{E60B07EC-FA19-4180-B78C-872A50C66EC6}" presName="imgShp" presStyleLbl="fgImgPlace1" presStyleIdx="0" presStyleCnt="5" custLinFactNeighborX="-9012" custLinFactNeighborY="56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27CAC2E-CE1A-44E9-BAB0-FC7254FB5332}" type="pres">
      <dgm:prSet presAssocID="{E60B07EC-FA19-4180-B78C-872A50C66EC6}" presName="txShp" presStyleLbl="node1" presStyleIdx="0" presStyleCnt="5" custScaleX="104682" custScaleY="95125" custLinFactNeighborX="9844" custLinFactNeighborY="-2880">
        <dgm:presLayoutVars>
          <dgm:bulletEnabled val="1"/>
        </dgm:presLayoutVars>
      </dgm:prSet>
      <dgm:spPr/>
    </dgm:pt>
    <dgm:pt modelId="{3DEE2F8B-AF10-4FFA-9FE1-692425C74A51}" type="pres">
      <dgm:prSet presAssocID="{BDA5C3F7-E7DF-4332-A1B7-F8EAC3CE609E}" presName="spacing" presStyleCnt="0"/>
      <dgm:spPr/>
    </dgm:pt>
    <dgm:pt modelId="{06EB5FAD-23A4-4443-98E7-2EDE42253256}" type="pres">
      <dgm:prSet presAssocID="{BBAB2891-4A29-435B-A4E4-1E732CBCBF91}" presName="composite" presStyleCnt="0"/>
      <dgm:spPr/>
    </dgm:pt>
    <dgm:pt modelId="{B7E779B7-3DCF-442E-AAAA-F03D52C94134}" type="pres">
      <dgm:prSet presAssocID="{BBAB2891-4A29-435B-A4E4-1E732CBCBF91}" presName="imgShp" presStyleLbl="fgImgPlace1" presStyleIdx="1" presStyleCnt="5" custScaleX="102110" custScaleY="97576" custLinFactNeighborX="-11107" custLinFactNeighborY="-1426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5EE897B-CF25-410C-8CA6-F5F1020F930E}" type="pres">
      <dgm:prSet presAssocID="{BBAB2891-4A29-435B-A4E4-1E732CBCBF91}" presName="txShp" presStyleLbl="node1" presStyleIdx="1" presStyleCnt="5" custScaleX="102543" custScaleY="103796" custLinFactNeighborX="9284" custLinFactNeighborY="-12364">
        <dgm:presLayoutVars>
          <dgm:bulletEnabled val="1"/>
        </dgm:presLayoutVars>
      </dgm:prSet>
      <dgm:spPr/>
    </dgm:pt>
    <dgm:pt modelId="{2FB73C09-E4BB-481D-89F3-3BDC99CBFE3B}" type="pres">
      <dgm:prSet presAssocID="{1F335E66-94A4-4B0B-BAF4-5BD17085245F}" presName="spacing" presStyleCnt="0"/>
      <dgm:spPr/>
    </dgm:pt>
    <dgm:pt modelId="{6A86D4A1-21A7-40C3-BDBE-ACC0BD7F530B}" type="pres">
      <dgm:prSet presAssocID="{B90ABAA6-A97A-4C1C-BBFF-9C0216CAB1E7}" presName="composite" presStyleCnt="0"/>
      <dgm:spPr/>
    </dgm:pt>
    <dgm:pt modelId="{6D5C202A-4D2D-4951-82A4-1B9A9B73A751}" type="pres">
      <dgm:prSet presAssocID="{B90ABAA6-A97A-4C1C-BBFF-9C0216CAB1E7}" presName="imgShp" presStyleLbl="fgImgPlace1" presStyleIdx="2" presStyleCnt="5" custLinFactNeighborX="-5402" custLinFactNeighborY="-1564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2D9079F-9F05-41C7-A1F5-BE293472B941}" type="pres">
      <dgm:prSet presAssocID="{B90ABAA6-A97A-4C1C-BBFF-9C0216CAB1E7}" presName="txShp" presStyleLbl="node1" presStyleIdx="2" presStyleCnt="5" custScaleX="105642" custScaleY="113335" custLinFactNeighborX="8179" custLinFactNeighborY="-14979">
        <dgm:presLayoutVars>
          <dgm:bulletEnabled val="1"/>
        </dgm:presLayoutVars>
      </dgm:prSet>
      <dgm:spPr/>
    </dgm:pt>
    <dgm:pt modelId="{C7E38534-0A72-47D3-8559-F6F75455B6A9}" type="pres">
      <dgm:prSet presAssocID="{3AD5BA52-7A9D-4F9B-83ED-DAD7722F2BE9}" presName="spacing" presStyleCnt="0"/>
      <dgm:spPr/>
    </dgm:pt>
    <dgm:pt modelId="{A7FDEB4B-4B9A-4416-9026-81DDC2E4AF2D}" type="pres">
      <dgm:prSet presAssocID="{B9129538-5DD6-4589-B8F1-5F33E181F01A}" presName="composite" presStyleCnt="0"/>
      <dgm:spPr/>
    </dgm:pt>
    <dgm:pt modelId="{55A3E825-9A34-4D54-A2DA-21E835D15D73}" type="pres">
      <dgm:prSet presAssocID="{B9129538-5DD6-4589-B8F1-5F33E181F01A}" presName="imgShp" presStyleLbl="fgImgPlace1" presStyleIdx="3" presStyleCnt="5" custLinFactNeighborX="-14255" custLinFactNeighborY="-2467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B9B2F36E-FB91-42AF-8753-BC973B731AE0}" type="pres">
      <dgm:prSet presAssocID="{B9129538-5DD6-4589-B8F1-5F33E181F01A}" presName="txShp" presStyleLbl="node1" presStyleIdx="3" presStyleCnt="5" custScaleX="99841" custLinFactNeighborX="8191" custLinFactNeighborY="-24671">
        <dgm:presLayoutVars>
          <dgm:bulletEnabled val="1"/>
        </dgm:presLayoutVars>
      </dgm:prSet>
      <dgm:spPr/>
    </dgm:pt>
    <dgm:pt modelId="{26026E28-D5CD-415F-9B42-8E896B2BE8DD}" type="pres">
      <dgm:prSet presAssocID="{84E1FC0F-8668-4309-9C02-CF15011404CE}" presName="spacing" presStyleCnt="0"/>
      <dgm:spPr/>
    </dgm:pt>
    <dgm:pt modelId="{32B1A4EF-A199-48B3-8EBC-C5CD2BEA6B4B}" type="pres">
      <dgm:prSet presAssocID="{BE976F54-EDA7-451A-AE96-B9388E3184E3}" presName="composite" presStyleCnt="0"/>
      <dgm:spPr/>
    </dgm:pt>
    <dgm:pt modelId="{E58C58BB-D33A-4BBA-BC38-12971D261604}" type="pres">
      <dgm:prSet presAssocID="{BE976F54-EDA7-451A-AE96-B9388E3184E3}" presName="imgShp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328558E7-BC1B-4B6D-B183-14CAF177D6C3}" type="pres">
      <dgm:prSet presAssocID="{BE976F54-EDA7-451A-AE96-B9388E3184E3}" presName="txShp" presStyleLbl="node1" presStyleIdx="4" presStyleCnt="5" custScaleY="96571" custLinFactNeighborX="8311" custLinFactNeighborY="-41494">
        <dgm:presLayoutVars>
          <dgm:bulletEnabled val="1"/>
        </dgm:presLayoutVars>
      </dgm:prSet>
      <dgm:spPr/>
    </dgm:pt>
  </dgm:ptLst>
  <dgm:cxnLst>
    <dgm:cxn modelId="{F8F57F06-5E84-41BF-9BC1-3516C0B28E97}" srcId="{E45CB814-1BB4-487B-855F-F437336E3F0F}" destId="{BBAB2891-4A29-435B-A4E4-1E732CBCBF91}" srcOrd="1" destOrd="0" parTransId="{2D06C9A2-59BA-4F8A-9089-16F19ED20639}" sibTransId="{1F335E66-94A4-4B0B-BAF4-5BD17085245F}"/>
    <dgm:cxn modelId="{27352508-4100-4734-986B-B8F18B7D296F}" type="presOf" srcId="{E45CB814-1BB4-487B-855F-F437336E3F0F}" destId="{7C0A5485-17F6-4925-9D09-A142E6C38E54}" srcOrd="0" destOrd="0" presId="urn:microsoft.com/office/officeart/2005/8/layout/vList3#2"/>
    <dgm:cxn modelId="{531CA808-CF34-4999-9DB7-D034898735F9}" srcId="{E45CB814-1BB4-487B-855F-F437336E3F0F}" destId="{E60B07EC-FA19-4180-B78C-872A50C66EC6}" srcOrd="0" destOrd="0" parTransId="{75C03661-CB91-4BCA-A500-0508E76A48A3}" sibTransId="{BDA5C3F7-E7DF-4332-A1B7-F8EAC3CE609E}"/>
    <dgm:cxn modelId="{037AEE10-6DEC-4126-93FD-D4E0ABD91711}" type="presOf" srcId="{E60B07EC-FA19-4180-B78C-872A50C66EC6}" destId="{827CAC2E-CE1A-44E9-BAB0-FC7254FB5332}" srcOrd="0" destOrd="0" presId="urn:microsoft.com/office/officeart/2005/8/layout/vList3#2"/>
    <dgm:cxn modelId="{894CED74-AF35-4350-AB95-31CBA79B07D2}" srcId="{E45CB814-1BB4-487B-855F-F437336E3F0F}" destId="{BE976F54-EDA7-451A-AE96-B9388E3184E3}" srcOrd="4" destOrd="0" parTransId="{CCD0A2EC-0DD8-46C5-8496-10AEC478DB20}" sibTransId="{59BE6433-69D8-44F3-8812-B7205D5888EF}"/>
    <dgm:cxn modelId="{2DE05887-955E-4BA5-92A0-F29A1FE031D4}" srcId="{E45CB814-1BB4-487B-855F-F437336E3F0F}" destId="{B9129538-5DD6-4589-B8F1-5F33E181F01A}" srcOrd="3" destOrd="0" parTransId="{4FF49566-B9EA-4605-9B2C-4C2E830DC83C}" sibTransId="{84E1FC0F-8668-4309-9C02-CF15011404CE}"/>
    <dgm:cxn modelId="{F769068F-2EBC-4441-A177-064B6AD2AA6A}" srcId="{E45CB814-1BB4-487B-855F-F437336E3F0F}" destId="{B90ABAA6-A97A-4C1C-BBFF-9C0216CAB1E7}" srcOrd="2" destOrd="0" parTransId="{227EE60E-ED46-40B2-9A32-058A42D768D9}" sibTransId="{3AD5BA52-7A9D-4F9B-83ED-DAD7722F2BE9}"/>
    <dgm:cxn modelId="{5A776691-3DC0-4E9C-BD4E-FAF6ADF0B53C}" type="presOf" srcId="{B90ABAA6-A97A-4C1C-BBFF-9C0216CAB1E7}" destId="{C2D9079F-9F05-41C7-A1F5-BE293472B941}" srcOrd="0" destOrd="0" presId="urn:microsoft.com/office/officeart/2005/8/layout/vList3#2"/>
    <dgm:cxn modelId="{0CA4ACA0-68AA-4C36-A0D2-AC96077A9180}" type="presOf" srcId="{BBAB2891-4A29-435B-A4E4-1E732CBCBF91}" destId="{25EE897B-CF25-410C-8CA6-F5F1020F930E}" srcOrd="0" destOrd="0" presId="urn:microsoft.com/office/officeart/2005/8/layout/vList3#2"/>
    <dgm:cxn modelId="{0307F7BD-8B71-4EA6-ACF7-57F7A73B7DD0}" type="presOf" srcId="{BE976F54-EDA7-451A-AE96-B9388E3184E3}" destId="{328558E7-BC1B-4B6D-B183-14CAF177D6C3}" srcOrd="0" destOrd="0" presId="urn:microsoft.com/office/officeart/2005/8/layout/vList3#2"/>
    <dgm:cxn modelId="{803AFAF9-6111-4358-BE12-03B29B47C173}" type="presOf" srcId="{B9129538-5DD6-4589-B8F1-5F33E181F01A}" destId="{B9B2F36E-FB91-42AF-8753-BC973B731AE0}" srcOrd="0" destOrd="0" presId="urn:microsoft.com/office/officeart/2005/8/layout/vList3#2"/>
    <dgm:cxn modelId="{008D76C0-F9B6-465B-8A91-88E691E4D26A}" type="presParOf" srcId="{7C0A5485-17F6-4925-9D09-A142E6C38E54}" destId="{7F49BC52-F13D-4800-8B8D-7704F24E9460}" srcOrd="0" destOrd="0" presId="urn:microsoft.com/office/officeart/2005/8/layout/vList3#2"/>
    <dgm:cxn modelId="{99C99F5C-5A7B-4E35-9EAE-5D7CB6E7C66B}" type="presParOf" srcId="{7F49BC52-F13D-4800-8B8D-7704F24E9460}" destId="{545EBE67-25EA-4518-B0D4-D694FCACCA0B}" srcOrd="0" destOrd="0" presId="urn:microsoft.com/office/officeart/2005/8/layout/vList3#2"/>
    <dgm:cxn modelId="{E59AB946-AF46-4775-8800-579255205657}" type="presParOf" srcId="{7F49BC52-F13D-4800-8B8D-7704F24E9460}" destId="{827CAC2E-CE1A-44E9-BAB0-FC7254FB5332}" srcOrd="1" destOrd="0" presId="urn:microsoft.com/office/officeart/2005/8/layout/vList3#2"/>
    <dgm:cxn modelId="{6ACDEFF5-C452-4869-8E93-99AF67E5499C}" type="presParOf" srcId="{7C0A5485-17F6-4925-9D09-A142E6C38E54}" destId="{3DEE2F8B-AF10-4FFA-9FE1-692425C74A51}" srcOrd="1" destOrd="0" presId="urn:microsoft.com/office/officeart/2005/8/layout/vList3#2"/>
    <dgm:cxn modelId="{D96CD347-06BD-4DE9-A806-5A63F14BD864}" type="presParOf" srcId="{7C0A5485-17F6-4925-9D09-A142E6C38E54}" destId="{06EB5FAD-23A4-4443-98E7-2EDE42253256}" srcOrd="2" destOrd="0" presId="urn:microsoft.com/office/officeart/2005/8/layout/vList3#2"/>
    <dgm:cxn modelId="{F3CAD854-C84F-41BF-BF04-3435868C6645}" type="presParOf" srcId="{06EB5FAD-23A4-4443-98E7-2EDE42253256}" destId="{B7E779B7-3DCF-442E-AAAA-F03D52C94134}" srcOrd="0" destOrd="0" presId="urn:microsoft.com/office/officeart/2005/8/layout/vList3#2"/>
    <dgm:cxn modelId="{9AB6A7FD-D4F9-412E-AD5F-E1E4B1C65155}" type="presParOf" srcId="{06EB5FAD-23A4-4443-98E7-2EDE42253256}" destId="{25EE897B-CF25-410C-8CA6-F5F1020F930E}" srcOrd="1" destOrd="0" presId="urn:microsoft.com/office/officeart/2005/8/layout/vList3#2"/>
    <dgm:cxn modelId="{3218ED00-9C2B-4B07-A107-AFA68FCFEC2A}" type="presParOf" srcId="{7C0A5485-17F6-4925-9D09-A142E6C38E54}" destId="{2FB73C09-E4BB-481D-89F3-3BDC99CBFE3B}" srcOrd="3" destOrd="0" presId="urn:microsoft.com/office/officeart/2005/8/layout/vList3#2"/>
    <dgm:cxn modelId="{BA0CDFF1-4DA7-4C6F-BB01-6CF39EFC6643}" type="presParOf" srcId="{7C0A5485-17F6-4925-9D09-A142E6C38E54}" destId="{6A86D4A1-21A7-40C3-BDBE-ACC0BD7F530B}" srcOrd="4" destOrd="0" presId="urn:microsoft.com/office/officeart/2005/8/layout/vList3#2"/>
    <dgm:cxn modelId="{73296AF8-FC55-47A8-852E-5E27108E1DED}" type="presParOf" srcId="{6A86D4A1-21A7-40C3-BDBE-ACC0BD7F530B}" destId="{6D5C202A-4D2D-4951-82A4-1B9A9B73A751}" srcOrd="0" destOrd="0" presId="urn:microsoft.com/office/officeart/2005/8/layout/vList3#2"/>
    <dgm:cxn modelId="{C921C875-879E-4F24-BB51-EE6EEA4B034D}" type="presParOf" srcId="{6A86D4A1-21A7-40C3-BDBE-ACC0BD7F530B}" destId="{C2D9079F-9F05-41C7-A1F5-BE293472B941}" srcOrd="1" destOrd="0" presId="urn:microsoft.com/office/officeart/2005/8/layout/vList3#2"/>
    <dgm:cxn modelId="{634F0D62-5512-4404-859F-41A2B8EAF3F0}" type="presParOf" srcId="{7C0A5485-17F6-4925-9D09-A142E6C38E54}" destId="{C7E38534-0A72-47D3-8559-F6F75455B6A9}" srcOrd="5" destOrd="0" presId="urn:microsoft.com/office/officeart/2005/8/layout/vList3#2"/>
    <dgm:cxn modelId="{9962887D-4295-4A88-8812-BF0D1894D020}" type="presParOf" srcId="{7C0A5485-17F6-4925-9D09-A142E6C38E54}" destId="{A7FDEB4B-4B9A-4416-9026-81DDC2E4AF2D}" srcOrd="6" destOrd="0" presId="urn:microsoft.com/office/officeart/2005/8/layout/vList3#2"/>
    <dgm:cxn modelId="{48CC71DB-1584-49AA-82E0-D7DD6F6FE7F4}" type="presParOf" srcId="{A7FDEB4B-4B9A-4416-9026-81DDC2E4AF2D}" destId="{55A3E825-9A34-4D54-A2DA-21E835D15D73}" srcOrd="0" destOrd="0" presId="urn:microsoft.com/office/officeart/2005/8/layout/vList3#2"/>
    <dgm:cxn modelId="{64B28362-69D0-47CD-A9DF-BAB710F85A61}" type="presParOf" srcId="{A7FDEB4B-4B9A-4416-9026-81DDC2E4AF2D}" destId="{B9B2F36E-FB91-42AF-8753-BC973B731AE0}" srcOrd="1" destOrd="0" presId="urn:microsoft.com/office/officeart/2005/8/layout/vList3#2"/>
    <dgm:cxn modelId="{B74F4D01-FA5E-4812-A43A-F093071D5C56}" type="presParOf" srcId="{7C0A5485-17F6-4925-9D09-A142E6C38E54}" destId="{26026E28-D5CD-415F-9B42-8E896B2BE8DD}" srcOrd="7" destOrd="0" presId="urn:microsoft.com/office/officeart/2005/8/layout/vList3#2"/>
    <dgm:cxn modelId="{9CD09B1E-46FB-4799-AE23-8FA996783BBA}" type="presParOf" srcId="{7C0A5485-17F6-4925-9D09-A142E6C38E54}" destId="{32B1A4EF-A199-48B3-8EBC-C5CD2BEA6B4B}" srcOrd="8" destOrd="0" presId="urn:microsoft.com/office/officeart/2005/8/layout/vList3#2"/>
    <dgm:cxn modelId="{A6AD4E24-ACDF-42F8-8855-027AE4311260}" type="presParOf" srcId="{32B1A4EF-A199-48B3-8EBC-C5CD2BEA6B4B}" destId="{E58C58BB-D33A-4BBA-BC38-12971D261604}" srcOrd="0" destOrd="0" presId="urn:microsoft.com/office/officeart/2005/8/layout/vList3#2"/>
    <dgm:cxn modelId="{80671BBC-D4A4-4589-9A5E-0559EBCD3998}" type="presParOf" srcId="{32B1A4EF-A199-48B3-8EBC-C5CD2BEA6B4B}" destId="{328558E7-BC1B-4B6D-B183-14CAF177D6C3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5CB814-1BB4-487B-855F-F437336E3F0F}" type="doc">
      <dgm:prSet loTypeId="urn:microsoft.com/office/officeart/2005/8/layout/vList3#2" loCatId="list" qsTypeId="urn:microsoft.com/office/officeart/2005/8/quickstyle/simple1" qsCatId="simple" csTypeId="urn:microsoft.com/office/officeart/2005/8/colors/accent1_1" csCatId="accent1" phldr="1"/>
      <dgm:spPr/>
    </dgm:pt>
    <dgm:pt modelId="{E60B07EC-FA19-4180-B78C-872A50C66EC6}">
      <dgm:prSet phldrT="[Текст]" custT="1"/>
      <dgm:spPr/>
      <dgm:t>
        <a:bodyPr/>
        <a:lstStyle/>
        <a:p>
          <a:pPr algn="just"/>
          <a:r>
            <a:rPr lang="ru-RU" sz="18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«Дошкольное образование»</a:t>
          </a:r>
        </a:p>
      </dgm:t>
    </dgm:pt>
    <dgm:pt modelId="{75C03661-CB91-4BCA-A500-0508E76A48A3}" type="parTrans" cxnId="{531CA808-CF34-4999-9DB7-D034898735F9}">
      <dgm:prSet/>
      <dgm:spPr/>
      <dgm:t>
        <a:bodyPr/>
        <a:lstStyle/>
        <a:p>
          <a:endParaRPr lang="ru-RU"/>
        </a:p>
      </dgm:t>
    </dgm:pt>
    <dgm:pt modelId="{BDA5C3F7-E7DF-4332-A1B7-F8EAC3CE609E}" type="sibTrans" cxnId="{531CA808-CF34-4999-9DB7-D034898735F9}">
      <dgm:prSet/>
      <dgm:spPr/>
      <dgm:t>
        <a:bodyPr/>
        <a:lstStyle/>
        <a:p>
          <a:endParaRPr lang="ru-RU"/>
        </a:p>
      </dgm:t>
    </dgm:pt>
    <dgm:pt modelId="{BBAB2891-4A29-435B-A4E4-1E732CBCBF91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ru-RU" sz="18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«Методический вестник»</a:t>
          </a:r>
        </a:p>
      </dgm:t>
    </dgm:pt>
    <dgm:pt modelId="{2D06C9A2-59BA-4F8A-9089-16F19ED20639}" type="parTrans" cxnId="{F8F57F06-5E84-41BF-9BC1-3516C0B28E97}">
      <dgm:prSet/>
      <dgm:spPr/>
      <dgm:t>
        <a:bodyPr/>
        <a:lstStyle/>
        <a:p>
          <a:endParaRPr lang="ru-RU"/>
        </a:p>
      </dgm:t>
    </dgm:pt>
    <dgm:pt modelId="{1F335E66-94A4-4B0B-BAF4-5BD17085245F}" type="sibTrans" cxnId="{F8F57F06-5E84-41BF-9BC1-3516C0B28E97}">
      <dgm:prSet/>
      <dgm:spPr/>
      <dgm:t>
        <a:bodyPr/>
        <a:lstStyle/>
        <a:p>
          <a:endParaRPr lang="ru-RU"/>
        </a:p>
      </dgm:t>
    </dgm:pt>
    <dgm:pt modelId="{B90ABAA6-A97A-4C1C-BBFF-9C0216CAB1E7}">
      <dgm:prSet phldrT="[Текст]" custT="1"/>
      <dgm:spPr/>
      <dgm:t>
        <a:bodyPr/>
        <a:lstStyle/>
        <a:p>
          <a:pPr algn="just"/>
          <a:r>
            <a:rPr lang="ru-RU" sz="18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«Методическая работа»</a:t>
          </a:r>
        </a:p>
      </dgm:t>
    </dgm:pt>
    <dgm:pt modelId="{227EE60E-ED46-40B2-9A32-058A42D768D9}" type="parTrans" cxnId="{F769068F-2EBC-4441-A177-064B6AD2AA6A}">
      <dgm:prSet/>
      <dgm:spPr/>
      <dgm:t>
        <a:bodyPr/>
        <a:lstStyle/>
        <a:p>
          <a:endParaRPr lang="ru-RU"/>
        </a:p>
      </dgm:t>
    </dgm:pt>
    <dgm:pt modelId="{3AD5BA52-7A9D-4F9B-83ED-DAD7722F2BE9}" type="sibTrans" cxnId="{F769068F-2EBC-4441-A177-064B6AD2AA6A}">
      <dgm:prSet/>
      <dgm:spPr/>
      <dgm:t>
        <a:bodyPr/>
        <a:lstStyle/>
        <a:p>
          <a:endParaRPr lang="ru-RU"/>
        </a:p>
      </dgm:t>
    </dgm:pt>
    <dgm:pt modelId="{BE976F54-EDA7-451A-AE96-B9388E3184E3}">
      <dgm:prSet phldrT="[Текст]" custT="1"/>
      <dgm:spPr/>
      <dgm:t>
        <a:bodyPr/>
        <a:lstStyle/>
        <a:p>
          <a:pPr algn="just"/>
          <a:r>
            <a:rPr lang="ru-RU" sz="1800" dirty="0">
              <a:solidFill>
                <a:schemeClr val="accent4">
                  <a:lumMod val="10000"/>
                </a:schemeClr>
              </a:solidFill>
              <a:latin typeface="+mn-lt"/>
            </a:rPr>
            <a:t>Инновационные технологии в свете ФГОС ДО</a:t>
          </a:r>
        </a:p>
      </dgm:t>
    </dgm:pt>
    <dgm:pt modelId="{CCD0A2EC-0DD8-46C5-8496-10AEC478DB20}" type="parTrans" cxnId="{894CED74-AF35-4350-AB95-31CBA79B07D2}">
      <dgm:prSet/>
      <dgm:spPr/>
      <dgm:t>
        <a:bodyPr/>
        <a:lstStyle/>
        <a:p>
          <a:endParaRPr lang="ru-RU"/>
        </a:p>
      </dgm:t>
    </dgm:pt>
    <dgm:pt modelId="{59BE6433-69D8-44F3-8812-B7205D5888EF}" type="sibTrans" cxnId="{894CED74-AF35-4350-AB95-31CBA79B07D2}">
      <dgm:prSet/>
      <dgm:spPr/>
      <dgm:t>
        <a:bodyPr/>
        <a:lstStyle/>
        <a:p>
          <a:endParaRPr lang="ru-RU"/>
        </a:p>
      </dgm:t>
    </dgm:pt>
    <dgm:pt modelId="{B9129538-5DD6-4589-B8F1-5F33E181F01A}">
      <dgm:prSet phldrT="[Текст]" custT="1"/>
      <dgm:spPr/>
      <dgm:t>
        <a:bodyPr/>
        <a:lstStyle/>
        <a:p>
          <a:pPr algn="just"/>
          <a:r>
            <a:rPr lang="ru-RU" sz="1800" dirty="0">
              <a:solidFill>
                <a:schemeClr val="accent4">
                  <a:lumMod val="10000"/>
                </a:schemeClr>
              </a:solidFill>
              <a:latin typeface="+mn-lt"/>
            </a:rPr>
            <a:t>Все о профессиональном стандарте</a:t>
          </a:r>
        </a:p>
      </dgm:t>
    </dgm:pt>
    <dgm:pt modelId="{84E1FC0F-8668-4309-9C02-CF15011404CE}" type="sibTrans" cxnId="{2DE05887-955E-4BA5-92A0-F29A1FE031D4}">
      <dgm:prSet/>
      <dgm:spPr/>
      <dgm:t>
        <a:bodyPr/>
        <a:lstStyle/>
        <a:p>
          <a:endParaRPr lang="ru-RU"/>
        </a:p>
      </dgm:t>
    </dgm:pt>
    <dgm:pt modelId="{4FF49566-B9EA-4605-9B2C-4C2E830DC83C}" type="parTrans" cxnId="{2DE05887-955E-4BA5-92A0-F29A1FE031D4}">
      <dgm:prSet/>
      <dgm:spPr/>
      <dgm:t>
        <a:bodyPr/>
        <a:lstStyle/>
        <a:p>
          <a:endParaRPr lang="ru-RU"/>
        </a:p>
      </dgm:t>
    </dgm:pt>
    <dgm:pt modelId="{7C0A5485-17F6-4925-9D09-A142E6C38E54}" type="pres">
      <dgm:prSet presAssocID="{E45CB814-1BB4-487B-855F-F437336E3F0F}" presName="linearFlow" presStyleCnt="0">
        <dgm:presLayoutVars>
          <dgm:dir/>
          <dgm:resizeHandles val="exact"/>
        </dgm:presLayoutVars>
      </dgm:prSet>
      <dgm:spPr/>
    </dgm:pt>
    <dgm:pt modelId="{7F49BC52-F13D-4800-8B8D-7704F24E9460}" type="pres">
      <dgm:prSet presAssocID="{E60B07EC-FA19-4180-B78C-872A50C66EC6}" presName="composite" presStyleCnt="0"/>
      <dgm:spPr/>
    </dgm:pt>
    <dgm:pt modelId="{545EBE67-25EA-4518-B0D4-D694FCACCA0B}" type="pres">
      <dgm:prSet presAssocID="{E60B07EC-FA19-4180-B78C-872A50C66EC6}" presName="imgShp" presStyleLbl="fgImgPlace1" presStyleIdx="0" presStyleCnt="5" custLinFactNeighborX="-45757" custLinFactNeighborY="1259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27CAC2E-CE1A-44E9-BAB0-FC7254FB5332}" type="pres">
      <dgm:prSet presAssocID="{E60B07EC-FA19-4180-B78C-872A50C66EC6}" presName="txShp" presStyleLbl="node1" presStyleIdx="0" presStyleCnt="5" custScaleX="111748" custScaleY="94142" custLinFactNeighborX="4604" custLinFactNeighborY="9809">
        <dgm:presLayoutVars>
          <dgm:bulletEnabled val="1"/>
        </dgm:presLayoutVars>
      </dgm:prSet>
      <dgm:spPr/>
    </dgm:pt>
    <dgm:pt modelId="{3DEE2F8B-AF10-4FFA-9FE1-692425C74A51}" type="pres">
      <dgm:prSet presAssocID="{BDA5C3F7-E7DF-4332-A1B7-F8EAC3CE609E}" presName="spacing" presStyleCnt="0"/>
      <dgm:spPr/>
    </dgm:pt>
    <dgm:pt modelId="{06EB5FAD-23A4-4443-98E7-2EDE42253256}" type="pres">
      <dgm:prSet presAssocID="{BBAB2891-4A29-435B-A4E4-1E732CBCBF91}" presName="composite" presStyleCnt="0"/>
      <dgm:spPr/>
    </dgm:pt>
    <dgm:pt modelId="{B7E779B7-3DCF-442E-AAAA-F03D52C94134}" type="pres">
      <dgm:prSet presAssocID="{BBAB2891-4A29-435B-A4E4-1E732CBCBF91}" presName="imgShp" presStyleLbl="fgImgPlace1" presStyleIdx="1" presStyleCnt="5" custLinFactNeighborX="-51039" custLinFactNeighborY="1125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5EE897B-CF25-410C-8CA6-F5F1020F930E}" type="pres">
      <dgm:prSet presAssocID="{BBAB2891-4A29-435B-A4E4-1E732CBCBF91}" presName="txShp" presStyleLbl="node1" presStyleIdx="1" presStyleCnt="5" custScaleX="108266" custLinFactNeighborX="4945" custLinFactNeighborY="-755">
        <dgm:presLayoutVars>
          <dgm:bulletEnabled val="1"/>
        </dgm:presLayoutVars>
      </dgm:prSet>
      <dgm:spPr/>
    </dgm:pt>
    <dgm:pt modelId="{2FB73C09-E4BB-481D-89F3-3BDC99CBFE3B}" type="pres">
      <dgm:prSet presAssocID="{1F335E66-94A4-4B0B-BAF4-5BD17085245F}" presName="spacing" presStyleCnt="0"/>
      <dgm:spPr/>
    </dgm:pt>
    <dgm:pt modelId="{6A86D4A1-21A7-40C3-BDBE-ACC0BD7F530B}" type="pres">
      <dgm:prSet presAssocID="{B90ABAA6-A97A-4C1C-BBFF-9C0216CAB1E7}" presName="composite" presStyleCnt="0"/>
      <dgm:spPr/>
    </dgm:pt>
    <dgm:pt modelId="{6D5C202A-4D2D-4951-82A4-1B9A9B73A751}" type="pres">
      <dgm:prSet presAssocID="{B90ABAA6-A97A-4C1C-BBFF-9C0216CAB1E7}" presName="imgShp" presStyleLbl="fgImgPlace1" presStyleIdx="2" presStyleCnt="5" custLinFactNeighborX="-42136" custLinFactNeighborY="-373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2D9079F-9F05-41C7-A1F5-BE293472B941}" type="pres">
      <dgm:prSet presAssocID="{B90ABAA6-A97A-4C1C-BBFF-9C0216CAB1E7}" presName="txShp" presStyleLbl="node1" presStyleIdx="2" presStyleCnt="5" custScaleX="105842" custScaleY="100915" custLinFactNeighborX="4725" custLinFactNeighborY="-2932">
        <dgm:presLayoutVars>
          <dgm:bulletEnabled val="1"/>
        </dgm:presLayoutVars>
      </dgm:prSet>
      <dgm:spPr/>
    </dgm:pt>
    <dgm:pt modelId="{C7E38534-0A72-47D3-8559-F6F75455B6A9}" type="pres">
      <dgm:prSet presAssocID="{3AD5BA52-7A9D-4F9B-83ED-DAD7722F2BE9}" presName="spacing" presStyleCnt="0"/>
      <dgm:spPr/>
    </dgm:pt>
    <dgm:pt modelId="{A7FDEB4B-4B9A-4416-9026-81DDC2E4AF2D}" type="pres">
      <dgm:prSet presAssocID="{B9129538-5DD6-4589-B8F1-5F33E181F01A}" presName="composite" presStyleCnt="0"/>
      <dgm:spPr/>
    </dgm:pt>
    <dgm:pt modelId="{55A3E825-9A34-4D54-A2DA-21E835D15D73}" type="pres">
      <dgm:prSet presAssocID="{B9129538-5DD6-4589-B8F1-5F33E181F01A}" presName="imgShp" presStyleLbl="fgImgPlace1" presStyleIdx="3" presStyleCnt="5" custLinFactNeighborX="-39259" custLinFactNeighborY="-518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B9B2F36E-FB91-42AF-8753-BC973B731AE0}" type="pres">
      <dgm:prSet presAssocID="{B9129538-5DD6-4589-B8F1-5F33E181F01A}" presName="txShp" presStyleLbl="node1" presStyleIdx="3" presStyleCnt="5" custScaleX="107560" custLinFactNeighborX="3896" custLinFactNeighborY="-5183">
        <dgm:presLayoutVars>
          <dgm:bulletEnabled val="1"/>
        </dgm:presLayoutVars>
      </dgm:prSet>
      <dgm:spPr/>
    </dgm:pt>
    <dgm:pt modelId="{26026E28-D5CD-415F-9B42-8E896B2BE8DD}" type="pres">
      <dgm:prSet presAssocID="{84E1FC0F-8668-4309-9C02-CF15011404CE}" presName="spacing" presStyleCnt="0"/>
      <dgm:spPr/>
    </dgm:pt>
    <dgm:pt modelId="{32B1A4EF-A199-48B3-8EBC-C5CD2BEA6B4B}" type="pres">
      <dgm:prSet presAssocID="{BE976F54-EDA7-451A-AE96-B9388E3184E3}" presName="composite" presStyleCnt="0"/>
      <dgm:spPr/>
    </dgm:pt>
    <dgm:pt modelId="{E58C58BB-D33A-4BBA-BC38-12971D261604}" type="pres">
      <dgm:prSet presAssocID="{BE976F54-EDA7-451A-AE96-B9388E3184E3}" presName="imgShp" presStyleLbl="fgImgPlace1" presStyleIdx="4" presStyleCnt="5" custLinFactNeighborX="-31375" custLinFactNeighborY="1890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328558E7-BC1B-4B6D-B183-14CAF177D6C3}" type="pres">
      <dgm:prSet presAssocID="{BE976F54-EDA7-451A-AE96-B9388E3184E3}" presName="txShp" presStyleLbl="node1" presStyleIdx="4" presStyleCnt="5" custScaleX="104285" custScaleY="108884" custLinFactNeighborX="5675" custLinFactNeighborY="-6520">
        <dgm:presLayoutVars>
          <dgm:bulletEnabled val="1"/>
        </dgm:presLayoutVars>
      </dgm:prSet>
      <dgm:spPr/>
    </dgm:pt>
  </dgm:ptLst>
  <dgm:cxnLst>
    <dgm:cxn modelId="{F8F57F06-5E84-41BF-9BC1-3516C0B28E97}" srcId="{E45CB814-1BB4-487B-855F-F437336E3F0F}" destId="{BBAB2891-4A29-435B-A4E4-1E732CBCBF91}" srcOrd="1" destOrd="0" parTransId="{2D06C9A2-59BA-4F8A-9089-16F19ED20639}" sibTransId="{1F335E66-94A4-4B0B-BAF4-5BD17085245F}"/>
    <dgm:cxn modelId="{531CA808-CF34-4999-9DB7-D034898735F9}" srcId="{E45CB814-1BB4-487B-855F-F437336E3F0F}" destId="{E60B07EC-FA19-4180-B78C-872A50C66EC6}" srcOrd="0" destOrd="0" parTransId="{75C03661-CB91-4BCA-A500-0508E76A48A3}" sibTransId="{BDA5C3F7-E7DF-4332-A1B7-F8EAC3CE609E}"/>
    <dgm:cxn modelId="{5EBC444B-6936-4E8F-910F-0215BBEF555A}" type="presOf" srcId="{E45CB814-1BB4-487B-855F-F437336E3F0F}" destId="{7C0A5485-17F6-4925-9D09-A142E6C38E54}" srcOrd="0" destOrd="0" presId="urn:microsoft.com/office/officeart/2005/8/layout/vList3#2"/>
    <dgm:cxn modelId="{894CED74-AF35-4350-AB95-31CBA79B07D2}" srcId="{E45CB814-1BB4-487B-855F-F437336E3F0F}" destId="{BE976F54-EDA7-451A-AE96-B9388E3184E3}" srcOrd="4" destOrd="0" parTransId="{CCD0A2EC-0DD8-46C5-8496-10AEC478DB20}" sibTransId="{59BE6433-69D8-44F3-8812-B7205D5888EF}"/>
    <dgm:cxn modelId="{C8F8507A-E58E-4889-A8C9-7837DEC84E57}" type="presOf" srcId="{E60B07EC-FA19-4180-B78C-872A50C66EC6}" destId="{827CAC2E-CE1A-44E9-BAB0-FC7254FB5332}" srcOrd="0" destOrd="0" presId="urn:microsoft.com/office/officeart/2005/8/layout/vList3#2"/>
    <dgm:cxn modelId="{2DE05887-955E-4BA5-92A0-F29A1FE031D4}" srcId="{E45CB814-1BB4-487B-855F-F437336E3F0F}" destId="{B9129538-5DD6-4589-B8F1-5F33E181F01A}" srcOrd="3" destOrd="0" parTransId="{4FF49566-B9EA-4605-9B2C-4C2E830DC83C}" sibTransId="{84E1FC0F-8668-4309-9C02-CF15011404CE}"/>
    <dgm:cxn modelId="{4D6FB48C-D0F5-4A60-AE8E-947128E94DD7}" type="presOf" srcId="{B9129538-5DD6-4589-B8F1-5F33E181F01A}" destId="{B9B2F36E-FB91-42AF-8753-BC973B731AE0}" srcOrd="0" destOrd="0" presId="urn:microsoft.com/office/officeart/2005/8/layout/vList3#2"/>
    <dgm:cxn modelId="{F769068F-2EBC-4441-A177-064B6AD2AA6A}" srcId="{E45CB814-1BB4-487B-855F-F437336E3F0F}" destId="{B90ABAA6-A97A-4C1C-BBFF-9C0216CAB1E7}" srcOrd="2" destOrd="0" parTransId="{227EE60E-ED46-40B2-9A32-058A42D768D9}" sibTransId="{3AD5BA52-7A9D-4F9B-83ED-DAD7722F2BE9}"/>
    <dgm:cxn modelId="{01745BB9-2E67-47AC-A0CE-74D16983F624}" type="presOf" srcId="{B90ABAA6-A97A-4C1C-BBFF-9C0216CAB1E7}" destId="{C2D9079F-9F05-41C7-A1F5-BE293472B941}" srcOrd="0" destOrd="0" presId="urn:microsoft.com/office/officeart/2005/8/layout/vList3#2"/>
    <dgm:cxn modelId="{CAA404C5-7267-4AD3-9196-D4E65357066E}" type="presOf" srcId="{BE976F54-EDA7-451A-AE96-B9388E3184E3}" destId="{328558E7-BC1B-4B6D-B183-14CAF177D6C3}" srcOrd="0" destOrd="0" presId="urn:microsoft.com/office/officeart/2005/8/layout/vList3#2"/>
    <dgm:cxn modelId="{50ED64E7-615F-4097-BA33-271B4A46E801}" type="presOf" srcId="{BBAB2891-4A29-435B-A4E4-1E732CBCBF91}" destId="{25EE897B-CF25-410C-8CA6-F5F1020F930E}" srcOrd="0" destOrd="0" presId="urn:microsoft.com/office/officeart/2005/8/layout/vList3#2"/>
    <dgm:cxn modelId="{DBB6B650-3A58-4E65-B077-1083B46A6B7D}" type="presParOf" srcId="{7C0A5485-17F6-4925-9D09-A142E6C38E54}" destId="{7F49BC52-F13D-4800-8B8D-7704F24E9460}" srcOrd="0" destOrd="0" presId="urn:microsoft.com/office/officeart/2005/8/layout/vList3#2"/>
    <dgm:cxn modelId="{9387CCC7-F408-418A-83A9-EA11E2AD4312}" type="presParOf" srcId="{7F49BC52-F13D-4800-8B8D-7704F24E9460}" destId="{545EBE67-25EA-4518-B0D4-D694FCACCA0B}" srcOrd="0" destOrd="0" presId="urn:microsoft.com/office/officeart/2005/8/layout/vList3#2"/>
    <dgm:cxn modelId="{94775BD3-E6C8-42A6-B777-35C077BF6627}" type="presParOf" srcId="{7F49BC52-F13D-4800-8B8D-7704F24E9460}" destId="{827CAC2E-CE1A-44E9-BAB0-FC7254FB5332}" srcOrd="1" destOrd="0" presId="urn:microsoft.com/office/officeart/2005/8/layout/vList3#2"/>
    <dgm:cxn modelId="{DCD13724-B54B-48F6-9BC1-6BF33C6E4196}" type="presParOf" srcId="{7C0A5485-17F6-4925-9D09-A142E6C38E54}" destId="{3DEE2F8B-AF10-4FFA-9FE1-692425C74A51}" srcOrd="1" destOrd="0" presId="urn:microsoft.com/office/officeart/2005/8/layout/vList3#2"/>
    <dgm:cxn modelId="{30A02EE0-C246-4408-AA74-D5018271C9C2}" type="presParOf" srcId="{7C0A5485-17F6-4925-9D09-A142E6C38E54}" destId="{06EB5FAD-23A4-4443-98E7-2EDE42253256}" srcOrd="2" destOrd="0" presId="urn:microsoft.com/office/officeart/2005/8/layout/vList3#2"/>
    <dgm:cxn modelId="{8EAD9685-2D13-49E2-AA84-F58E3100E9C4}" type="presParOf" srcId="{06EB5FAD-23A4-4443-98E7-2EDE42253256}" destId="{B7E779B7-3DCF-442E-AAAA-F03D52C94134}" srcOrd="0" destOrd="0" presId="urn:microsoft.com/office/officeart/2005/8/layout/vList3#2"/>
    <dgm:cxn modelId="{9CB229F0-6D1A-4A8A-BDC7-354053EB60E1}" type="presParOf" srcId="{06EB5FAD-23A4-4443-98E7-2EDE42253256}" destId="{25EE897B-CF25-410C-8CA6-F5F1020F930E}" srcOrd="1" destOrd="0" presId="urn:microsoft.com/office/officeart/2005/8/layout/vList3#2"/>
    <dgm:cxn modelId="{6CF1CB29-0513-4481-B777-63FB5752CC3C}" type="presParOf" srcId="{7C0A5485-17F6-4925-9D09-A142E6C38E54}" destId="{2FB73C09-E4BB-481D-89F3-3BDC99CBFE3B}" srcOrd="3" destOrd="0" presId="urn:microsoft.com/office/officeart/2005/8/layout/vList3#2"/>
    <dgm:cxn modelId="{158D3F13-5B3F-4477-AA39-508362BA9805}" type="presParOf" srcId="{7C0A5485-17F6-4925-9D09-A142E6C38E54}" destId="{6A86D4A1-21A7-40C3-BDBE-ACC0BD7F530B}" srcOrd="4" destOrd="0" presId="urn:microsoft.com/office/officeart/2005/8/layout/vList3#2"/>
    <dgm:cxn modelId="{34A4E789-11CD-42C9-98D5-8BE1441055BA}" type="presParOf" srcId="{6A86D4A1-21A7-40C3-BDBE-ACC0BD7F530B}" destId="{6D5C202A-4D2D-4951-82A4-1B9A9B73A751}" srcOrd="0" destOrd="0" presId="urn:microsoft.com/office/officeart/2005/8/layout/vList3#2"/>
    <dgm:cxn modelId="{34B54302-283F-4088-8E48-4AD26E4F77E2}" type="presParOf" srcId="{6A86D4A1-21A7-40C3-BDBE-ACC0BD7F530B}" destId="{C2D9079F-9F05-41C7-A1F5-BE293472B941}" srcOrd="1" destOrd="0" presId="urn:microsoft.com/office/officeart/2005/8/layout/vList3#2"/>
    <dgm:cxn modelId="{F02319AC-8B62-4EF7-996B-58AD5236079A}" type="presParOf" srcId="{7C0A5485-17F6-4925-9D09-A142E6C38E54}" destId="{C7E38534-0A72-47D3-8559-F6F75455B6A9}" srcOrd="5" destOrd="0" presId="urn:microsoft.com/office/officeart/2005/8/layout/vList3#2"/>
    <dgm:cxn modelId="{3BB8B6AD-24B3-420F-90B0-BFEC1679C6C4}" type="presParOf" srcId="{7C0A5485-17F6-4925-9D09-A142E6C38E54}" destId="{A7FDEB4B-4B9A-4416-9026-81DDC2E4AF2D}" srcOrd="6" destOrd="0" presId="urn:microsoft.com/office/officeart/2005/8/layout/vList3#2"/>
    <dgm:cxn modelId="{613D4C28-E364-4471-8304-934974849329}" type="presParOf" srcId="{A7FDEB4B-4B9A-4416-9026-81DDC2E4AF2D}" destId="{55A3E825-9A34-4D54-A2DA-21E835D15D73}" srcOrd="0" destOrd="0" presId="urn:microsoft.com/office/officeart/2005/8/layout/vList3#2"/>
    <dgm:cxn modelId="{4B648D0F-F385-44A0-831A-306C7C27FEB4}" type="presParOf" srcId="{A7FDEB4B-4B9A-4416-9026-81DDC2E4AF2D}" destId="{B9B2F36E-FB91-42AF-8753-BC973B731AE0}" srcOrd="1" destOrd="0" presId="urn:microsoft.com/office/officeart/2005/8/layout/vList3#2"/>
    <dgm:cxn modelId="{052E4809-DACF-4C8E-B6A1-EE6C0785F993}" type="presParOf" srcId="{7C0A5485-17F6-4925-9D09-A142E6C38E54}" destId="{26026E28-D5CD-415F-9B42-8E896B2BE8DD}" srcOrd="7" destOrd="0" presId="urn:microsoft.com/office/officeart/2005/8/layout/vList3#2"/>
    <dgm:cxn modelId="{6DC6809C-78A3-4350-8B20-43FA2C3EAC29}" type="presParOf" srcId="{7C0A5485-17F6-4925-9D09-A142E6C38E54}" destId="{32B1A4EF-A199-48B3-8EBC-C5CD2BEA6B4B}" srcOrd="8" destOrd="0" presId="urn:microsoft.com/office/officeart/2005/8/layout/vList3#2"/>
    <dgm:cxn modelId="{01F1C4DB-CCEB-4E93-9E31-CD1DF0DC6539}" type="presParOf" srcId="{32B1A4EF-A199-48B3-8EBC-C5CD2BEA6B4B}" destId="{E58C58BB-D33A-4BBA-BC38-12971D261604}" srcOrd="0" destOrd="0" presId="urn:microsoft.com/office/officeart/2005/8/layout/vList3#2"/>
    <dgm:cxn modelId="{6669C486-9B64-4B03-82DF-1B096FE6A50B}" type="presParOf" srcId="{32B1A4EF-A199-48B3-8EBC-C5CD2BEA6B4B}" destId="{328558E7-BC1B-4B6D-B183-14CAF177D6C3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94B1F8-8621-43E4-8268-932386E9981D}" type="doc">
      <dgm:prSet loTypeId="urn:microsoft.com/office/officeart/2005/8/layout/vList3#5" loCatId="list" qsTypeId="urn:microsoft.com/office/officeart/2005/8/quickstyle/simple3" qsCatId="simple" csTypeId="urn:microsoft.com/office/officeart/2005/8/colors/accent1_2" csCatId="accent1" phldr="1"/>
      <dgm:spPr/>
    </dgm:pt>
    <dgm:pt modelId="{337CF067-C1B2-44AE-B32D-1EB95BC2C3A0}">
      <dgm:prSet phldrT="[Текст]" custT="1"/>
      <dgm:spPr>
        <a:xfrm rot="10800000">
          <a:off x="1443073" y="1333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Исламгулова</a:t>
          </a:r>
          <a:r>
            <a:rPr lang="ru-RU" sz="1600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Н.Р. воспитатель  </a:t>
          </a:r>
          <a:r>
            <a:rPr lang="ru-RU" sz="1600" b="1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«Волшебный мир оригами»</a:t>
          </a:r>
          <a:endParaRPr lang="ru-RU" sz="1600" i="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gm:t>
    </dgm:pt>
    <dgm:pt modelId="{553C853A-244A-4329-9788-743FF9800880}" type="parTrans" cxnId="{943A3E6A-B3E9-492E-859D-D5F20DEFC234}">
      <dgm:prSet/>
      <dgm:spPr/>
      <dgm:t>
        <a:bodyPr/>
        <a:lstStyle/>
        <a:p>
          <a:endParaRPr lang="ru-RU"/>
        </a:p>
      </dgm:t>
    </dgm:pt>
    <dgm:pt modelId="{061F1338-7A0E-4361-BD2B-F8EC113E6B27}" type="sibTrans" cxnId="{943A3E6A-B3E9-492E-859D-D5F20DEFC234}">
      <dgm:prSet/>
      <dgm:spPr/>
      <dgm:t>
        <a:bodyPr/>
        <a:lstStyle/>
        <a:p>
          <a:endParaRPr lang="ru-RU"/>
        </a:p>
      </dgm:t>
    </dgm:pt>
    <dgm:pt modelId="{9F11C13D-C419-43AA-B5EA-639F67363C69}">
      <dgm:prSet phldrT="[Текст]" custT="1"/>
      <dgm:spPr>
        <a:xfrm rot="10800000">
          <a:off x="1443073" y="2263616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Свистункова</a:t>
          </a:r>
          <a:r>
            <a:rPr lang="ru-RU" sz="1600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О.В. музыкальный руководитель. </a:t>
          </a:r>
          <a:r>
            <a:rPr lang="ru-RU" sz="1600" b="1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«Звуки вокруг нас»</a:t>
          </a:r>
          <a:endParaRPr lang="ru-RU" sz="1600" i="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gm:t>
    </dgm:pt>
    <dgm:pt modelId="{2A4A30A8-C649-40AD-AE5F-CE26B6F55EB8}" type="parTrans" cxnId="{B9BF9582-1C57-40CF-AA31-5D0DF2A4BC84}">
      <dgm:prSet/>
      <dgm:spPr/>
      <dgm:t>
        <a:bodyPr/>
        <a:lstStyle/>
        <a:p>
          <a:endParaRPr lang="ru-RU"/>
        </a:p>
      </dgm:t>
    </dgm:pt>
    <dgm:pt modelId="{9738FD4C-68A4-49AF-AE3B-6D59DD8A0187}" type="sibTrans" cxnId="{B9BF9582-1C57-40CF-AA31-5D0DF2A4BC84}">
      <dgm:prSet/>
      <dgm:spPr/>
      <dgm:t>
        <a:bodyPr/>
        <a:lstStyle/>
        <a:p>
          <a:endParaRPr lang="ru-RU"/>
        </a:p>
      </dgm:t>
    </dgm:pt>
    <dgm:pt modelId="{26EAE500-CFFC-4758-8433-19507619BE56}">
      <dgm:prSet phldrT="[Текст]" custT="1"/>
      <dgm:spPr>
        <a:xfrm rot="10800000">
          <a:off x="1443073" y="3394757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Горбунова К.И. инструктор по физкультуре. </a:t>
          </a:r>
          <a:r>
            <a:rPr lang="ru-RU" sz="1600" b="1" i="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«Развитие познавательно – двигательной активности детей через ознакомление с подвижными играми народов мира »</a:t>
          </a:r>
          <a:endParaRPr lang="ru-RU" sz="1600" i="0" dirty="0">
            <a:solidFill>
              <a:srgbClr val="000000"/>
            </a:solidFill>
            <a:latin typeface="Cambria" pitchFamily="18" charset="0"/>
            <a:ea typeface="+mn-ea"/>
            <a:cs typeface="+mn-cs"/>
          </a:endParaRPr>
        </a:p>
      </dgm:t>
    </dgm:pt>
    <dgm:pt modelId="{FAD57CD1-366B-406C-BFCC-4372AE6FCABA}" type="parTrans" cxnId="{4CEF664B-F2BF-4948-8354-164007518C6D}">
      <dgm:prSet/>
      <dgm:spPr/>
      <dgm:t>
        <a:bodyPr/>
        <a:lstStyle/>
        <a:p>
          <a:endParaRPr lang="ru-RU"/>
        </a:p>
      </dgm:t>
    </dgm:pt>
    <dgm:pt modelId="{77811735-0850-435F-9532-3DEA32E66B1B}" type="sibTrans" cxnId="{4CEF664B-F2BF-4948-8354-164007518C6D}">
      <dgm:prSet/>
      <dgm:spPr/>
      <dgm:t>
        <a:bodyPr/>
        <a:lstStyle/>
        <a:p>
          <a:endParaRPr lang="ru-RU"/>
        </a:p>
      </dgm:t>
    </dgm:pt>
    <dgm:pt modelId="{00F10882-FE18-4BCB-B0AE-C1B3EF78F8A7}">
      <dgm:prSet phldrT="[Текст]" custT="1"/>
      <dgm:spPr>
        <a:xfrm rot="10800000">
          <a:off x="1443073" y="1132474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Шлезингер</a:t>
          </a:r>
          <a:r>
            <a:rPr lang="ru-RU" sz="1600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С.А воспитатель. «</a:t>
          </a:r>
          <a:r>
            <a:rPr lang="ru-RU" sz="1600" b="1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Экспериментальная деятельность детей дошкольного возраста»</a:t>
          </a:r>
          <a:endParaRPr lang="ru-RU" sz="2000" b="1" i="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gm:t>
    </dgm:pt>
    <dgm:pt modelId="{C8DE14C7-A23F-4439-B29A-57D367DFBEBD}" type="parTrans" cxnId="{20A4FD32-317F-48F6-84A7-41472535D9E1}">
      <dgm:prSet/>
      <dgm:spPr/>
      <dgm:t>
        <a:bodyPr/>
        <a:lstStyle/>
        <a:p>
          <a:endParaRPr lang="ru-RU"/>
        </a:p>
      </dgm:t>
    </dgm:pt>
    <dgm:pt modelId="{A809744A-0AA1-41AB-91A2-E22E03CEE7F6}" type="sibTrans" cxnId="{20A4FD32-317F-48F6-84A7-41472535D9E1}">
      <dgm:prSet/>
      <dgm:spPr/>
      <dgm:t>
        <a:bodyPr/>
        <a:lstStyle/>
        <a:p>
          <a:endParaRPr lang="ru-RU"/>
        </a:p>
      </dgm:t>
    </dgm:pt>
    <dgm:pt modelId="{CA4AAC8C-4823-402A-B0CA-00627DCCB091}" type="pres">
      <dgm:prSet presAssocID="{6494B1F8-8621-43E4-8268-932386E9981D}" presName="linearFlow" presStyleCnt="0">
        <dgm:presLayoutVars>
          <dgm:dir/>
          <dgm:resizeHandles val="exact"/>
        </dgm:presLayoutVars>
      </dgm:prSet>
      <dgm:spPr/>
    </dgm:pt>
    <dgm:pt modelId="{D5E0EE7C-5016-4B07-A075-3BEBE7D734A8}" type="pres">
      <dgm:prSet presAssocID="{337CF067-C1B2-44AE-B32D-1EB95BC2C3A0}" presName="composite" presStyleCnt="0"/>
      <dgm:spPr/>
    </dgm:pt>
    <dgm:pt modelId="{A659C69D-D442-4E62-8FEB-8DBD91B409EB}" type="pres">
      <dgm:prSet presAssocID="{337CF067-C1B2-44AE-B32D-1EB95BC2C3A0}" presName="imgShp" presStyleLbl="fgImgPlace1" presStyleIdx="0" presStyleCnt="4"/>
      <dgm:spPr>
        <a:xfrm>
          <a:off x="1007518" y="1333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4E031D38-AE42-44A3-8E7C-301AE72A2624}" type="pres">
      <dgm:prSet presAssocID="{337CF067-C1B2-44AE-B32D-1EB95BC2C3A0}" presName="txShp" presStyleLbl="node1" presStyleIdx="0" presStyleCnt="4">
        <dgm:presLayoutVars>
          <dgm:bulletEnabled val="1"/>
        </dgm:presLayoutVars>
      </dgm:prSet>
      <dgm:spPr>
        <a:prstGeom prst="homePlate">
          <a:avLst/>
        </a:prstGeom>
      </dgm:spPr>
    </dgm:pt>
    <dgm:pt modelId="{AA561F63-CED3-4DBB-92E8-4E4C5F3F8805}" type="pres">
      <dgm:prSet presAssocID="{061F1338-7A0E-4361-BD2B-F8EC113E6B27}" presName="spacing" presStyleCnt="0"/>
      <dgm:spPr/>
    </dgm:pt>
    <dgm:pt modelId="{53E26924-C170-426F-959C-D68A0AEDB055}" type="pres">
      <dgm:prSet presAssocID="{00F10882-FE18-4BCB-B0AE-C1B3EF78F8A7}" presName="composite" presStyleCnt="0"/>
      <dgm:spPr/>
    </dgm:pt>
    <dgm:pt modelId="{761FE702-A0F6-438A-85FA-DB292A538054}" type="pres">
      <dgm:prSet presAssocID="{00F10882-FE18-4BCB-B0AE-C1B3EF78F8A7}" presName="imgShp" presStyleLbl="fgImgPlace1" presStyleIdx="1" presStyleCnt="4"/>
      <dgm:spPr>
        <a:xfrm>
          <a:off x="1007518" y="1132474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87F5FAAC-A756-4C10-9D24-105DFEC5C866}" type="pres">
      <dgm:prSet presAssocID="{00F10882-FE18-4BCB-B0AE-C1B3EF78F8A7}" presName="txShp" presStyleLbl="node1" presStyleIdx="1" presStyleCnt="4" custLinFactNeighborX="1786" custLinFactNeighborY="-3989">
        <dgm:presLayoutVars>
          <dgm:bulletEnabled val="1"/>
        </dgm:presLayoutVars>
      </dgm:prSet>
      <dgm:spPr>
        <a:prstGeom prst="homePlate">
          <a:avLst/>
        </a:prstGeom>
      </dgm:spPr>
    </dgm:pt>
    <dgm:pt modelId="{05A2311E-EAC2-4016-AEEA-095CA8C8F58D}" type="pres">
      <dgm:prSet presAssocID="{A809744A-0AA1-41AB-91A2-E22E03CEE7F6}" presName="spacing" presStyleCnt="0"/>
      <dgm:spPr/>
    </dgm:pt>
    <dgm:pt modelId="{42DF1783-198D-4712-B1CA-B761F0A01A83}" type="pres">
      <dgm:prSet presAssocID="{9F11C13D-C419-43AA-B5EA-639F67363C69}" presName="composite" presStyleCnt="0"/>
      <dgm:spPr/>
    </dgm:pt>
    <dgm:pt modelId="{2DC8FB0C-FF27-43AD-86F6-9353B95F5A3F}" type="pres">
      <dgm:prSet presAssocID="{9F11C13D-C419-43AA-B5EA-639F67363C69}" presName="imgShp" presStyleLbl="fgImgPlace1" presStyleIdx="2" presStyleCnt="4"/>
      <dgm:spPr>
        <a:xfrm>
          <a:off x="1007518" y="2263616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71793C9B-0D0B-4206-B257-C09496A31347}" type="pres">
      <dgm:prSet presAssocID="{9F11C13D-C419-43AA-B5EA-639F67363C69}" presName="txShp" presStyleLbl="node1" presStyleIdx="2" presStyleCnt="4">
        <dgm:presLayoutVars>
          <dgm:bulletEnabled val="1"/>
        </dgm:presLayoutVars>
      </dgm:prSet>
      <dgm:spPr>
        <a:prstGeom prst="homePlate">
          <a:avLst/>
        </a:prstGeom>
      </dgm:spPr>
    </dgm:pt>
    <dgm:pt modelId="{26F7BFDC-7EC3-4BB9-BEEF-27F499D30585}" type="pres">
      <dgm:prSet presAssocID="{9738FD4C-68A4-49AF-AE3B-6D59DD8A0187}" presName="spacing" presStyleCnt="0"/>
      <dgm:spPr/>
    </dgm:pt>
    <dgm:pt modelId="{572ABEEA-6603-4464-B332-C99E278C24BB}" type="pres">
      <dgm:prSet presAssocID="{26EAE500-CFFC-4758-8433-19507619BE56}" presName="composite" presStyleCnt="0"/>
      <dgm:spPr/>
    </dgm:pt>
    <dgm:pt modelId="{5DA2C96E-3228-483D-90B6-86FC1A4A477D}" type="pres">
      <dgm:prSet presAssocID="{26EAE500-CFFC-4758-8433-19507619BE56}" presName="imgShp" presStyleLbl="fgImgPlace1" presStyleIdx="3" presStyleCnt="4"/>
      <dgm:spPr>
        <a:xfrm>
          <a:off x="1007518" y="3394757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DB35F481-B9D7-4A6D-84B7-E1CCC6935C53}" type="pres">
      <dgm:prSet presAssocID="{26EAE500-CFFC-4758-8433-19507619BE56}" presName="txShp" presStyleLbl="node1" presStyleIdx="3" presStyleCnt="4">
        <dgm:presLayoutVars>
          <dgm:bulletEnabled val="1"/>
        </dgm:presLayoutVars>
      </dgm:prSet>
      <dgm:spPr>
        <a:prstGeom prst="homePlate">
          <a:avLst/>
        </a:prstGeom>
      </dgm:spPr>
    </dgm:pt>
  </dgm:ptLst>
  <dgm:cxnLst>
    <dgm:cxn modelId="{E24EB92C-F929-426A-BC48-14FF5E8343C8}" type="presOf" srcId="{337CF067-C1B2-44AE-B32D-1EB95BC2C3A0}" destId="{4E031D38-AE42-44A3-8E7C-301AE72A2624}" srcOrd="0" destOrd="0" presId="urn:microsoft.com/office/officeart/2005/8/layout/vList3#5"/>
    <dgm:cxn modelId="{20A4FD32-317F-48F6-84A7-41472535D9E1}" srcId="{6494B1F8-8621-43E4-8268-932386E9981D}" destId="{00F10882-FE18-4BCB-B0AE-C1B3EF78F8A7}" srcOrd="1" destOrd="0" parTransId="{C8DE14C7-A23F-4439-B29A-57D367DFBEBD}" sibTransId="{A809744A-0AA1-41AB-91A2-E22E03CEE7F6}"/>
    <dgm:cxn modelId="{19E9C537-B6E3-4543-BB2A-79E0C6526072}" type="presOf" srcId="{9F11C13D-C419-43AA-B5EA-639F67363C69}" destId="{71793C9B-0D0B-4206-B257-C09496A31347}" srcOrd="0" destOrd="0" presId="urn:microsoft.com/office/officeart/2005/8/layout/vList3#5"/>
    <dgm:cxn modelId="{833D995B-35A8-4B93-8F35-F477A563B121}" type="presOf" srcId="{6494B1F8-8621-43E4-8268-932386E9981D}" destId="{CA4AAC8C-4823-402A-B0CA-00627DCCB091}" srcOrd="0" destOrd="0" presId="urn:microsoft.com/office/officeart/2005/8/layout/vList3#5"/>
    <dgm:cxn modelId="{4997C645-5B97-4A73-B56D-31729B028935}" type="presOf" srcId="{00F10882-FE18-4BCB-B0AE-C1B3EF78F8A7}" destId="{87F5FAAC-A756-4C10-9D24-105DFEC5C866}" srcOrd="0" destOrd="0" presId="urn:microsoft.com/office/officeart/2005/8/layout/vList3#5"/>
    <dgm:cxn modelId="{943A3E6A-B3E9-492E-859D-D5F20DEFC234}" srcId="{6494B1F8-8621-43E4-8268-932386E9981D}" destId="{337CF067-C1B2-44AE-B32D-1EB95BC2C3A0}" srcOrd="0" destOrd="0" parTransId="{553C853A-244A-4329-9788-743FF9800880}" sibTransId="{061F1338-7A0E-4361-BD2B-F8EC113E6B27}"/>
    <dgm:cxn modelId="{4CEF664B-F2BF-4948-8354-164007518C6D}" srcId="{6494B1F8-8621-43E4-8268-932386E9981D}" destId="{26EAE500-CFFC-4758-8433-19507619BE56}" srcOrd="3" destOrd="0" parTransId="{FAD57CD1-366B-406C-BFCC-4372AE6FCABA}" sibTransId="{77811735-0850-435F-9532-3DEA32E66B1B}"/>
    <dgm:cxn modelId="{9130C26C-F947-4B97-A3DA-BCEAC103B1BD}" type="presOf" srcId="{26EAE500-CFFC-4758-8433-19507619BE56}" destId="{DB35F481-B9D7-4A6D-84B7-E1CCC6935C53}" srcOrd="0" destOrd="0" presId="urn:microsoft.com/office/officeart/2005/8/layout/vList3#5"/>
    <dgm:cxn modelId="{B9BF9582-1C57-40CF-AA31-5D0DF2A4BC84}" srcId="{6494B1F8-8621-43E4-8268-932386E9981D}" destId="{9F11C13D-C419-43AA-B5EA-639F67363C69}" srcOrd="2" destOrd="0" parTransId="{2A4A30A8-C649-40AD-AE5F-CE26B6F55EB8}" sibTransId="{9738FD4C-68A4-49AF-AE3B-6D59DD8A0187}"/>
    <dgm:cxn modelId="{B5782DF0-BA11-4E53-86FC-5BFFB9404DA0}" type="presParOf" srcId="{CA4AAC8C-4823-402A-B0CA-00627DCCB091}" destId="{D5E0EE7C-5016-4B07-A075-3BEBE7D734A8}" srcOrd="0" destOrd="0" presId="urn:microsoft.com/office/officeart/2005/8/layout/vList3#5"/>
    <dgm:cxn modelId="{7004DB2F-093C-4929-B112-FC171223F75F}" type="presParOf" srcId="{D5E0EE7C-5016-4B07-A075-3BEBE7D734A8}" destId="{A659C69D-D442-4E62-8FEB-8DBD91B409EB}" srcOrd="0" destOrd="0" presId="urn:microsoft.com/office/officeart/2005/8/layout/vList3#5"/>
    <dgm:cxn modelId="{BB028B40-49C3-480D-893C-13952824D462}" type="presParOf" srcId="{D5E0EE7C-5016-4B07-A075-3BEBE7D734A8}" destId="{4E031D38-AE42-44A3-8E7C-301AE72A2624}" srcOrd="1" destOrd="0" presId="urn:microsoft.com/office/officeart/2005/8/layout/vList3#5"/>
    <dgm:cxn modelId="{5BDA59C0-2A6A-4B0F-B018-3A7440CEB09A}" type="presParOf" srcId="{CA4AAC8C-4823-402A-B0CA-00627DCCB091}" destId="{AA561F63-CED3-4DBB-92E8-4E4C5F3F8805}" srcOrd="1" destOrd="0" presId="urn:microsoft.com/office/officeart/2005/8/layout/vList3#5"/>
    <dgm:cxn modelId="{B406F88A-EEC4-45C3-AE95-809D2EA488DC}" type="presParOf" srcId="{CA4AAC8C-4823-402A-B0CA-00627DCCB091}" destId="{53E26924-C170-426F-959C-D68A0AEDB055}" srcOrd="2" destOrd="0" presId="urn:microsoft.com/office/officeart/2005/8/layout/vList3#5"/>
    <dgm:cxn modelId="{B56597A4-1A4E-4C52-9963-8B994C203757}" type="presParOf" srcId="{53E26924-C170-426F-959C-D68A0AEDB055}" destId="{761FE702-A0F6-438A-85FA-DB292A538054}" srcOrd="0" destOrd="0" presId="urn:microsoft.com/office/officeart/2005/8/layout/vList3#5"/>
    <dgm:cxn modelId="{15079C8A-1EF5-451C-91C8-1D180F0614DE}" type="presParOf" srcId="{53E26924-C170-426F-959C-D68A0AEDB055}" destId="{87F5FAAC-A756-4C10-9D24-105DFEC5C866}" srcOrd="1" destOrd="0" presId="urn:microsoft.com/office/officeart/2005/8/layout/vList3#5"/>
    <dgm:cxn modelId="{436DE476-AAB9-41EB-84B6-C82F4BFCC53F}" type="presParOf" srcId="{CA4AAC8C-4823-402A-B0CA-00627DCCB091}" destId="{05A2311E-EAC2-4016-AEEA-095CA8C8F58D}" srcOrd="3" destOrd="0" presId="urn:microsoft.com/office/officeart/2005/8/layout/vList3#5"/>
    <dgm:cxn modelId="{5D9C092E-6147-40AB-98A0-B6434B072946}" type="presParOf" srcId="{CA4AAC8C-4823-402A-B0CA-00627DCCB091}" destId="{42DF1783-198D-4712-B1CA-B761F0A01A83}" srcOrd="4" destOrd="0" presId="urn:microsoft.com/office/officeart/2005/8/layout/vList3#5"/>
    <dgm:cxn modelId="{91213F0D-4A00-4B70-8CF0-96C7FEF82DF6}" type="presParOf" srcId="{42DF1783-198D-4712-B1CA-B761F0A01A83}" destId="{2DC8FB0C-FF27-43AD-86F6-9353B95F5A3F}" srcOrd="0" destOrd="0" presId="urn:microsoft.com/office/officeart/2005/8/layout/vList3#5"/>
    <dgm:cxn modelId="{A3508CCF-B8CC-4F3D-B25F-4EE91B3E9B69}" type="presParOf" srcId="{42DF1783-198D-4712-B1CA-B761F0A01A83}" destId="{71793C9B-0D0B-4206-B257-C09496A31347}" srcOrd="1" destOrd="0" presId="urn:microsoft.com/office/officeart/2005/8/layout/vList3#5"/>
    <dgm:cxn modelId="{24236D27-6FCD-4FAE-B31D-9E2C058CB23D}" type="presParOf" srcId="{CA4AAC8C-4823-402A-B0CA-00627DCCB091}" destId="{26F7BFDC-7EC3-4BB9-BEEF-27F499D30585}" srcOrd="5" destOrd="0" presId="urn:microsoft.com/office/officeart/2005/8/layout/vList3#5"/>
    <dgm:cxn modelId="{A711E2E2-0984-4827-801C-3BD76F4E3D1F}" type="presParOf" srcId="{CA4AAC8C-4823-402A-B0CA-00627DCCB091}" destId="{572ABEEA-6603-4464-B332-C99E278C24BB}" srcOrd="6" destOrd="0" presId="urn:microsoft.com/office/officeart/2005/8/layout/vList3#5"/>
    <dgm:cxn modelId="{EEF72700-FEC5-4584-A6E8-1B4788D0A181}" type="presParOf" srcId="{572ABEEA-6603-4464-B332-C99E278C24BB}" destId="{5DA2C96E-3228-483D-90B6-86FC1A4A477D}" srcOrd="0" destOrd="0" presId="urn:microsoft.com/office/officeart/2005/8/layout/vList3#5"/>
    <dgm:cxn modelId="{03882489-F827-4568-928C-28136BEE16BC}" type="presParOf" srcId="{572ABEEA-6603-4464-B332-C99E278C24BB}" destId="{DB35F481-B9D7-4A6D-84B7-E1CCC6935C53}" srcOrd="1" destOrd="0" presId="urn:microsoft.com/office/officeart/2005/8/layout/vList3#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94B1F8-8621-43E4-8268-932386E9981D}" type="doc">
      <dgm:prSet loTypeId="urn:microsoft.com/office/officeart/2005/8/layout/vList3#5" loCatId="list" qsTypeId="urn:microsoft.com/office/officeart/2005/8/quickstyle/simple3" qsCatId="simple" csTypeId="urn:microsoft.com/office/officeart/2005/8/colors/accent1_2" csCatId="accent1" phldr="1"/>
      <dgm:spPr/>
    </dgm:pt>
    <dgm:pt modelId="{337CF067-C1B2-44AE-B32D-1EB95BC2C3A0}">
      <dgm:prSet phldrT="[Текст]" custT="1"/>
      <dgm:spPr>
        <a:xfrm rot="10800000">
          <a:off x="1443073" y="1333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Галяутдинова</a:t>
          </a:r>
          <a:r>
            <a:rPr lang="ru-RU" sz="1600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О.Р. учитель-логопед.  </a:t>
          </a:r>
          <a:r>
            <a:rPr lang="ru-RU" sz="1600" b="1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«Развитие творческих способностей детей старшего дошкольного возраста средствами риторики»</a:t>
          </a:r>
          <a:endParaRPr lang="ru-RU" sz="1600" i="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gm:t>
    </dgm:pt>
    <dgm:pt modelId="{553C853A-244A-4329-9788-743FF9800880}" type="parTrans" cxnId="{943A3E6A-B3E9-492E-859D-D5F20DEFC234}">
      <dgm:prSet/>
      <dgm:spPr/>
      <dgm:t>
        <a:bodyPr/>
        <a:lstStyle/>
        <a:p>
          <a:endParaRPr lang="ru-RU"/>
        </a:p>
      </dgm:t>
    </dgm:pt>
    <dgm:pt modelId="{061F1338-7A0E-4361-BD2B-F8EC113E6B27}" type="sibTrans" cxnId="{943A3E6A-B3E9-492E-859D-D5F20DEFC234}">
      <dgm:prSet/>
      <dgm:spPr/>
      <dgm:t>
        <a:bodyPr/>
        <a:lstStyle/>
        <a:p>
          <a:endParaRPr lang="ru-RU"/>
        </a:p>
      </dgm:t>
    </dgm:pt>
    <dgm:pt modelId="{9F11C13D-C419-43AA-B5EA-639F67363C69}">
      <dgm:prSet phldrT="[Текст]" custT="1"/>
      <dgm:spPr>
        <a:xfrm rot="10800000">
          <a:off x="1443073" y="2263616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Максудова Э.М. воспитатель </a:t>
          </a:r>
          <a:r>
            <a:rPr lang="ru-RU" sz="1600" b="1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«Развитие мелкой моторики у детей дошкольного возраста через нетрадиционную технику рисования»</a:t>
          </a:r>
          <a:endParaRPr lang="ru-RU" sz="1600" i="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gm:t>
    </dgm:pt>
    <dgm:pt modelId="{2A4A30A8-C649-40AD-AE5F-CE26B6F55EB8}" type="parTrans" cxnId="{B9BF9582-1C57-40CF-AA31-5D0DF2A4BC84}">
      <dgm:prSet/>
      <dgm:spPr/>
      <dgm:t>
        <a:bodyPr/>
        <a:lstStyle/>
        <a:p>
          <a:endParaRPr lang="ru-RU"/>
        </a:p>
      </dgm:t>
    </dgm:pt>
    <dgm:pt modelId="{9738FD4C-68A4-49AF-AE3B-6D59DD8A0187}" type="sibTrans" cxnId="{B9BF9582-1C57-40CF-AA31-5D0DF2A4BC84}">
      <dgm:prSet/>
      <dgm:spPr/>
      <dgm:t>
        <a:bodyPr/>
        <a:lstStyle/>
        <a:p>
          <a:endParaRPr lang="ru-RU"/>
        </a:p>
      </dgm:t>
    </dgm:pt>
    <dgm:pt modelId="{26EAE500-CFFC-4758-8433-19507619BE56}">
      <dgm:prSet phldrT="[Текст]" custT="1"/>
      <dgm:spPr>
        <a:xfrm rot="10800000">
          <a:off x="1443073" y="3394757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 err="1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Скрипова</a:t>
          </a:r>
          <a:r>
            <a:rPr lang="ru-RU" sz="1600" i="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 Н.И. воспитатель </a:t>
          </a:r>
          <a:r>
            <a:rPr lang="ru-RU" sz="1600" b="1" i="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«Домашние животные. Какие они? »</a:t>
          </a:r>
          <a:endParaRPr lang="ru-RU" sz="1600" i="0" dirty="0">
            <a:solidFill>
              <a:srgbClr val="000000"/>
            </a:solidFill>
            <a:latin typeface="Cambria" pitchFamily="18" charset="0"/>
            <a:ea typeface="+mn-ea"/>
            <a:cs typeface="+mn-cs"/>
          </a:endParaRPr>
        </a:p>
      </dgm:t>
    </dgm:pt>
    <dgm:pt modelId="{FAD57CD1-366B-406C-BFCC-4372AE6FCABA}" type="parTrans" cxnId="{4CEF664B-F2BF-4948-8354-164007518C6D}">
      <dgm:prSet/>
      <dgm:spPr/>
      <dgm:t>
        <a:bodyPr/>
        <a:lstStyle/>
        <a:p>
          <a:endParaRPr lang="ru-RU"/>
        </a:p>
      </dgm:t>
    </dgm:pt>
    <dgm:pt modelId="{77811735-0850-435F-9532-3DEA32E66B1B}" type="sibTrans" cxnId="{4CEF664B-F2BF-4948-8354-164007518C6D}">
      <dgm:prSet/>
      <dgm:spPr/>
      <dgm:t>
        <a:bodyPr/>
        <a:lstStyle/>
        <a:p>
          <a:endParaRPr lang="ru-RU"/>
        </a:p>
      </dgm:t>
    </dgm:pt>
    <dgm:pt modelId="{00F10882-FE18-4BCB-B0AE-C1B3EF78F8A7}">
      <dgm:prSet phldrT="[Текст]" custT="1"/>
      <dgm:spPr>
        <a:xfrm rot="10800000">
          <a:off x="1443073" y="1132474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Зияева</a:t>
          </a:r>
          <a:r>
            <a:rPr lang="ru-RU" sz="1600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Э.Г. педагог-психолог. «</a:t>
          </a:r>
          <a:r>
            <a:rPr lang="ru-RU" sz="1600" b="1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Скоро в школу: программа по развитию интеллектуальной и мотивационной готовности детей к школе»</a:t>
          </a:r>
          <a:endParaRPr lang="ru-RU" sz="2000" i="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gm:t>
    </dgm:pt>
    <dgm:pt modelId="{C8DE14C7-A23F-4439-B29A-57D367DFBEBD}" type="parTrans" cxnId="{20A4FD32-317F-48F6-84A7-41472535D9E1}">
      <dgm:prSet/>
      <dgm:spPr/>
      <dgm:t>
        <a:bodyPr/>
        <a:lstStyle/>
        <a:p>
          <a:endParaRPr lang="ru-RU"/>
        </a:p>
      </dgm:t>
    </dgm:pt>
    <dgm:pt modelId="{A809744A-0AA1-41AB-91A2-E22E03CEE7F6}" type="sibTrans" cxnId="{20A4FD32-317F-48F6-84A7-41472535D9E1}">
      <dgm:prSet/>
      <dgm:spPr/>
      <dgm:t>
        <a:bodyPr/>
        <a:lstStyle/>
        <a:p>
          <a:endParaRPr lang="ru-RU"/>
        </a:p>
      </dgm:t>
    </dgm:pt>
    <dgm:pt modelId="{CA4AAC8C-4823-402A-B0CA-00627DCCB091}" type="pres">
      <dgm:prSet presAssocID="{6494B1F8-8621-43E4-8268-932386E9981D}" presName="linearFlow" presStyleCnt="0">
        <dgm:presLayoutVars>
          <dgm:dir/>
          <dgm:resizeHandles val="exact"/>
        </dgm:presLayoutVars>
      </dgm:prSet>
      <dgm:spPr/>
    </dgm:pt>
    <dgm:pt modelId="{D5E0EE7C-5016-4B07-A075-3BEBE7D734A8}" type="pres">
      <dgm:prSet presAssocID="{337CF067-C1B2-44AE-B32D-1EB95BC2C3A0}" presName="composite" presStyleCnt="0"/>
      <dgm:spPr/>
    </dgm:pt>
    <dgm:pt modelId="{A659C69D-D442-4E62-8FEB-8DBD91B409EB}" type="pres">
      <dgm:prSet presAssocID="{337CF067-C1B2-44AE-B32D-1EB95BC2C3A0}" presName="imgShp" presStyleLbl="fgImgPlace1" presStyleIdx="0" presStyleCnt="4"/>
      <dgm:spPr>
        <a:xfrm>
          <a:off x="1007518" y="1333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4E031D38-AE42-44A3-8E7C-301AE72A2624}" type="pres">
      <dgm:prSet presAssocID="{337CF067-C1B2-44AE-B32D-1EB95BC2C3A0}" presName="txShp" presStyleLbl="node1" presStyleIdx="0" presStyleCnt="4">
        <dgm:presLayoutVars>
          <dgm:bulletEnabled val="1"/>
        </dgm:presLayoutVars>
      </dgm:prSet>
      <dgm:spPr>
        <a:prstGeom prst="homePlate">
          <a:avLst/>
        </a:prstGeom>
      </dgm:spPr>
    </dgm:pt>
    <dgm:pt modelId="{AA561F63-CED3-4DBB-92E8-4E4C5F3F8805}" type="pres">
      <dgm:prSet presAssocID="{061F1338-7A0E-4361-BD2B-F8EC113E6B27}" presName="spacing" presStyleCnt="0"/>
      <dgm:spPr/>
    </dgm:pt>
    <dgm:pt modelId="{53E26924-C170-426F-959C-D68A0AEDB055}" type="pres">
      <dgm:prSet presAssocID="{00F10882-FE18-4BCB-B0AE-C1B3EF78F8A7}" presName="composite" presStyleCnt="0"/>
      <dgm:spPr/>
    </dgm:pt>
    <dgm:pt modelId="{761FE702-A0F6-438A-85FA-DB292A538054}" type="pres">
      <dgm:prSet presAssocID="{00F10882-FE18-4BCB-B0AE-C1B3EF78F8A7}" presName="imgShp" presStyleLbl="fgImgPlace1" presStyleIdx="1" presStyleCnt="4"/>
      <dgm:spPr>
        <a:xfrm>
          <a:off x="1007518" y="1132474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87F5FAAC-A756-4C10-9D24-105DFEC5C866}" type="pres">
      <dgm:prSet presAssocID="{00F10882-FE18-4BCB-B0AE-C1B3EF78F8A7}" presName="txShp" presStyleLbl="node1" presStyleIdx="1" presStyleCnt="4">
        <dgm:presLayoutVars>
          <dgm:bulletEnabled val="1"/>
        </dgm:presLayoutVars>
      </dgm:prSet>
      <dgm:spPr>
        <a:prstGeom prst="homePlate">
          <a:avLst/>
        </a:prstGeom>
      </dgm:spPr>
    </dgm:pt>
    <dgm:pt modelId="{05A2311E-EAC2-4016-AEEA-095CA8C8F58D}" type="pres">
      <dgm:prSet presAssocID="{A809744A-0AA1-41AB-91A2-E22E03CEE7F6}" presName="spacing" presStyleCnt="0"/>
      <dgm:spPr/>
    </dgm:pt>
    <dgm:pt modelId="{42DF1783-198D-4712-B1CA-B761F0A01A83}" type="pres">
      <dgm:prSet presAssocID="{9F11C13D-C419-43AA-B5EA-639F67363C69}" presName="composite" presStyleCnt="0"/>
      <dgm:spPr/>
    </dgm:pt>
    <dgm:pt modelId="{2DC8FB0C-FF27-43AD-86F6-9353B95F5A3F}" type="pres">
      <dgm:prSet presAssocID="{9F11C13D-C419-43AA-B5EA-639F67363C69}" presName="imgShp" presStyleLbl="fgImgPlace1" presStyleIdx="2" presStyleCnt="4"/>
      <dgm:spPr>
        <a:xfrm>
          <a:off x="1007518" y="2263616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71793C9B-0D0B-4206-B257-C09496A31347}" type="pres">
      <dgm:prSet presAssocID="{9F11C13D-C419-43AA-B5EA-639F67363C69}" presName="txShp" presStyleLbl="node1" presStyleIdx="2" presStyleCnt="4">
        <dgm:presLayoutVars>
          <dgm:bulletEnabled val="1"/>
        </dgm:presLayoutVars>
      </dgm:prSet>
      <dgm:spPr>
        <a:prstGeom prst="homePlate">
          <a:avLst/>
        </a:prstGeom>
      </dgm:spPr>
    </dgm:pt>
    <dgm:pt modelId="{26F7BFDC-7EC3-4BB9-BEEF-27F499D30585}" type="pres">
      <dgm:prSet presAssocID="{9738FD4C-68A4-49AF-AE3B-6D59DD8A0187}" presName="spacing" presStyleCnt="0"/>
      <dgm:spPr/>
    </dgm:pt>
    <dgm:pt modelId="{572ABEEA-6603-4464-B332-C99E278C24BB}" type="pres">
      <dgm:prSet presAssocID="{26EAE500-CFFC-4758-8433-19507619BE56}" presName="composite" presStyleCnt="0"/>
      <dgm:spPr/>
    </dgm:pt>
    <dgm:pt modelId="{5DA2C96E-3228-483D-90B6-86FC1A4A477D}" type="pres">
      <dgm:prSet presAssocID="{26EAE500-CFFC-4758-8433-19507619BE56}" presName="imgShp" presStyleLbl="fgImgPlace1" presStyleIdx="3" presStyleCnt="4"/>
      <dgm:spPr>
        <a:xfrm>
          <a:off x="1007518" y="3394757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DB35F481-B9D7-4A6D-84B7-E1CCC6935C53}" type="pres">
      <dgm:prSet presAssocID="{26EAE500-CFFC-4758-8433-19507619BE56}" presName="txShp" presStyleLbl="node1" presStyleIdx="3" presStyleCnt="4">
        <dgm:presLayoutVars>
          <dgm:bulletEnabled val="1"/>
        </dgm:presLayoutVars>
      </dgm:prSet>
      <dgm:spPr>
        <a:prstGeom prst="homePlate">
          <a:avLst/>
        </a:prstGeom>
      </dgm:spPr>
    </dgm:pt>
  </dgm:ptLst>
  <dgm:cxnLst>
    <dgm:cxn modelId="{20A4FD32-317F-48F6-84A7-41472535D9E1}" srcId="{6494B1F8-8621-43E4-8268-932386E9981D}" destId="{00F10882-FE18-4BCB-B0AE-C1B3EF78F8A7}" srcOrd="1" destOrd="0" parTransId="{C8DE14C7-A23F-4439-B29A-57D367DFBEBD}" sibTransId="{A809744A-0AA1-41AB-91A2-E22E03CEE7F6}"/>
    <dgm:cxn modelId="{006EF93A-3985-4B6A-A003-00FA7413AA72}" type="presOf" srcId="{00F10882-FE18-4BCB-B0AE-C1B3EF78F8A7}" destId="{87F5FAAC-A756-4C10-9D24-105DFEC5C866}" srcOrd="0" destOrd="0" presId="urn:microsoft.com/office/officeart/2005/8/layout/vList3#5"/>
    <dgm:cxn modelId="{943A3E6A-B3E9-492E-859D-D5F20DEFC234}" srcId="{6494B1F8-8621-43E4-8268-932386E9981D}" destId="{337CF067-C1B2-44AE-B32D-1EB95BC2C3A0}" srcOrd="0" destOrd="0" parTransId="{553C853A-244A-4329-9788-743FF9800880}" sibTransId="{061F1338-7A0E-4361-BD2B-F8EC113E6B27}"/>
    <dgm:cxn modelId="{4CEF664B-F2BF-4948-8354-164007518C6D}" srcId="{6494B1F8-8621-43E4-8268-932386E9981D}" destId="{26EAE500-CFFC-4758-8433-19507619BE56}" srcOrd="3" destOrd="0" parTransId="{FAD57CD1-366B-406C-BFCC-4372AE6FCABA}" sibTransId="{77811735-0850-435F-9532-3DEA32E66B1B}"/>
    <dgm:cxn modelId="{B9BF9582-1C57-40CF-AA31-5D0DF2A4BC84}" srcId="{6494B1F8-8621-43E4-8268-932386E9981D}" destId="{9F11C13D-C419-43AA-B5EA-639F67363C69}" srcOrd="2" destOrd="0" parTransId="{2A4A30A8-C649-40AD-AE5F-CE26B6F55EB8}" sibTransId="{9738FD4C-68A4-49AF-AE3B-6D59DD8A0187}"/>
    <dgm:cxn modelId="{79AAF583-FEED-4DC8-9ABE-F75583CAAE83}" type="presOf" srcId="{9F11C13D-C419-43AA-B5EA-639F67363C69}" destId="{71793C9B-0D0B-4206-B257-C09496A31347}" srcOrd="0" destOrd="0" presId="urn:microsoft.com/office/officeart/2005/8/layout/vList3#5"/>
    <dgm:cxn modelId="{513FD1A6-9F73-4C2C-AFDA-649AAEBAB2C9}" type="presOf" srcId="{337CF067-C1B2-44AE-B32D-1EB95BC2C3A0}" destId="{4E031D38-AE42-44A3-8E7C-301AE72A2624}" srcOrd="0" destOrd="0" presId="urn:microsoft.com/office/officeart/2005/8/layout/vList3#5"/>
    <dgm:cxn modelId="{0064BDAC-4488-45BF-B7D0-1F1FEFB5740E}" type="presOf" srcId="{26EAE500-CFFC-4758-8433-19507619BE56}" destId="{DB35F481-B9D7-4A6D-84B7-E1CCC6935C53}" srcOrd="0" destOrd="0" presId="urn:microsoft.com/office/officeart/2005/8/layout/vList3#5"/>
    <dgm:cxn modelId="{62EFBCD6-ABC7-47DC-B195-31AC539AB362}" type="presOf" srcId="{6494B1F8-8621-43E4-8268-932386E9981D}" destId="{CA4AAC8C-4823-402A-B0CA-00627DCCB091}" srcOrd="0" destOrd="0" presId="urn:microsoft.com/office/officeart/2005/8/layout/vList3#5"/>
    <dgm:cxn modelId="{2EF74468-907A-494E-A95B-D8E6243D0CF9}" type="presParOf" srcId="{CA4AAC8C-4823-402A-B0CA-00627DCCB091}" destId="{D5E0EE7C-5016-4B07-A075-3BEBE7D734A8}" srcOrd="0" destOrd="0" presId="urn:microsoft.com/office/officeart/2005/8/layout/vList3#5"/>
    <dgm:cxn modelId="{70C37478-0070-419F-905F-8A057A63A6D4}" type="presParOf" srcId="{D5E0EE7C-5016-4B07-A075-3BEBE7D734A8}" destId="{A659C69D-D442-4E62-8FEB-8DBD91B409EB}" srcOrd="0" destOrd="0" presId="urn:microsoft.com/office/officeart/2005/8/layout/vList3#5"/>
    <dgm:cxn modelId="{E4CC1598-6F4E-4CA3-BF6D-1EC93E3869F1}" type="presParOf" srcId="{D5E0EE7C-5016-4B07-A075-3BEBE7D734A8}" destId="{4E031D38-AE42-44A3-8E7C-301AE72A2624}" srcOrd="1" destOrd="0" presId="urn:microsoft.com/office/officeart/2005/8/layout/vList3#5"/>
    <dgm:cxn modelId="{EA020ED0-EA26-42CF-83CD-3E60DF9D9F02}" type="presParOf" srcId="{CA4AAC8C-4823-402A-B0CA-00627DCCB091}" destId="{AA561F63-CED3-4DBB-92E8-4E4C5F3F8805}" srcOrd="1" destOrd="0" presId="urn:microsoft.com/office/officeart/2005/8/layout/vList3#5"/>
    <dgm:cxn modelId="{5EC03E67-ABF8-4E44-B0DD-502DCE8E2333}" type="presParOf" srcId="{CA4AAC8C-4823-402A-B0CA-00627DCCB091}" destId="{53E26924-C170-426F-959C-D68A0AEDB055}" srcOrd="2" destOrd="0" presId="urn:microsoft.com/office/officeart/2005/8/layout/vList3#5"/>
    <dgm:cxn modelId="{F418FC59-E570-47E7-8B64-44C3DE022E8A}" type="presParOf" srcId="{53E26924-C170-426F-959C-D68A0AEDB055}" destId="{761FE702-A0F6-438A-85FA-DB292A538054}" srcOrd="0" destOrd="0" presId="urn:microsoft.com/office/officeart/2005/8/layout/vList3#5"/>
    <dgm:cxn modelId="{901ED681-8DD9-4DC2-A8A6-AD73E0DD4C8A}" type="presParOf" srcId="{53E26924-C170-426F-959C-D68A0AEDB055}" destId="{87F5FAAC-A756-4C10-9D24-105DFEC5C866}" srcOrd="1" destOrd="0" presId="urn:microsoft.com/office/officeart/2005/8/layout/vList3#5"/>
    <dgm:cxn modelId="{A9833B19-B48A-4130-AC2E-0AA1D271E2ED}" type="presParOf" srcId="{CA4AAC8C-4823-402A-B0CA-00627DCCB091}" destId="{05A2311E-EAC2-4016-AEEA-095CA8C8F58D}" srcOrd="3" destOrd="0" presId="urn:microsoft.com/office/officeart/2005/8/layout/vList3#5"/>
    <dgm:cxn modelId="{25705015-ABF6-4AFF-AC1C-A8AF3E2F084B}" type="presParOf" srcId="{CA4AAC8C-4823-402A-B0CA-00627DCCB091}" destId="{42DF1783-198D-4712-B1CA-B761F0A01A83}" srcOrd="4" destOrd="0" presId="urn:microsoft.com/office/officeart/2005/8/layout/vList3#5"/>
    <dgm:cxn modelId="{88AA1156-4056-4230-B795-A867E2946207}" type="presParOf" srcId="{42DF1783-198D-4712-B1CA-B761F0A01A83}" destId="{2DC8FB0C-FF27-43AD-86F6-9353B95F5A3F}" srcOrd="0" destOrd="0" presId="urn:microsoft.com/office/officeart/2005/8/layout/vList3#5"/>
    <dgm:cxn modelId="{1E456893-7482-497D-9FAA-ADA3D517A271}" type="presParOf" srcId="{42DF1783-198D-4712-B1CA-B761F0A01A83}" destId="{71793C9B-0D0B-4206-B257-C09496A31347}" srcOrd="1" destOrd="0" presId="urn:microsoft.com/office/officeart/2005/8/layout/vList3#5"/>
    <dgm:cxn modelId="{D50042D9-AB2F-464C-BD2E-A75B82E2FEFF}" type="presParOf" srcId="{CA4AAC8C-4823-402A-B0CA-00627DCCB091}" destId="{26F7BFDC-7EC3-4BB9-BEEF-27F499D30585}" srcOrd="5" destOrd="0" presId="urn:microsoft.com/office/officeart/2005/8/layout/vList3#5"/>
    <dgm:cxn modelId="{87F0F379-DA70-459E-9E2C-1596DFE3EF48}" type="presParOf" srcId="{CA4AAC8C-4823-402A-B0CA-00627DCCB091}" destId="{572ABEEA-6603-4464-B332-C99E278C24BB}" srcOrd="6" destOrd="0" presId="urn:microsoft.com/office/officeart/2005/8/layout/vList3#5"/>
    <dgm:cxn modelId="{08B96497-B8EC-4558-9FA5-EBB8EC24934D}" type="presParOf" srcId="{572ABEEA-6603-4464-B332-C99E278C24BB}" destId="{5DA2C96E-3228-483D-90B6-86FC1A4A477D}" srcOrd="0" destOrd="0" presId="urn:microsoft.com/office/officeart/2005/8/layout/vList3#5"/>
    <dgm:cxn modelId="{85CDE197-2E9F-428A-AE77-E24140D15C44}" type="presParOf" srcId="{572ABEEA-6603-4464-B332-C99E278C24BB}" destId="{DB35F481-B9D7-4A6D-84B7-E1CCC6935C53}" srcOrd="1" destOrd="0" presId="urn:microsoft.com/office/officeart/2005/8/layout/vList3#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494B1F8-8621-43E4-8268-932386E9981D}" type="doc">
      <dgm:prSet loTypeId="urn:microsoft.com/office/officeart/2005/8/layout/vList3#5" loCatId="list" qsTypeId="urn:microsoft.com/office/officeart/2005/8/quickstyle/simple3" qsCatId="simple" csTypeId="urn:microsoft.com/office/officeart/2005/8/colors/accent1_2" csCatId="accent1" phldr="1"/>
      <dgm:spPr/>
    </dgm:pt>
    <dgm:pt modelId="{337CF067-C1B2-44AE-B32D-1EB95BC2C3A0}">
      <dgm:prSet phldrT="[Текст]" custT="1"/>
      <dgm:spPr>
        <a:xfrm rot="10800000">
          <a:off x="1443073" y="1333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ru-RU" sz="1600" i="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Салаватова</a:t>
          </a:r>
          <a:r>
            <a:rPr lang="ru-RU" sz="1600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М.Т. воспитатель.  </a:t>
          </a:r>
          <a:r>
            <a:rPr lang="ru-RU" sz="1600" b="1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«Знакомство дошкольников со сказками К.И. Чуковского»</a:t>
          </a:r>
          <a:endParaRPr lang="ru-RU" sz="1600" i="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gm:t>
    </dgm:pt>
    <dgm:pt modelId="{553C853A-244A-4329-9788-743FF9800880}" type="parTrans" cxnId="{943A3E6A-B3E9-492E-859D-D5F20DEFC234}">
      <dgm:prSet/>
      <dgm:spPr/>
      <dgm:t>
        <a:bodyPr/>
        <a:lstStyle/>
        <a:p>
          <a:endParaRPr lang="ru-RU"/>
        </a:p>
      </dgm:t>
    </dgm:pt>
    <dgm:pt modelId="{061F1338-7A0E-4361-BD2B-F8EC113E6B27}" type="sibTrans" cxnId="{943A3E6A-B3E9-492E-859D-D5F20DEFC234}">
      <dgm:prSet/>
      <dgm:spPr/>
      <dgm:t>
        <a:bodyPr/>
        <a:lstStyle/>
        <a:p>
          <a:endParaRPr lang="ru-RU"/>
        </a:p>
      </dgm:t>
    </dgm:pt>
    <dgm:pt modelId="{9F11C13D-C419-43AA-B5EA-639F67363C69}">
      <dgm:prSet phldrT="[Текст]" custT="1"/>
      <dgm:spPr>
        <a:xfrm rot="10800000">
          <a:off x="1443073" y="2263616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Гаврилова Т.А.  воспитатель. </a:t>
          </a:r>
          <a:r>
            <a:rPr lang="ru-RU" sz="1600" b="1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«Роль семьи в воспитании  детей  дошкольного возраста»</a:t>
          </a:r>
          <a:endParaRPr lang="ru-RU" sz="1600" i="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gm:t>
    </dgm:pt>
    <dgm:pt modelId="{2A4A30A8-C649-40AD-AE5F-CE26B6F55EB8}" type="parTrans" cxnId="{B9BF9582-1C57-40CF-AA31-5D0DF2A4BC84}">
      <dgm:prSet/>
      <dgm:spPr/>
      <dgm:t>
        <a:bodyPr/>
        <a:lstStyle/>
        <a:p>
          <a:endParaRPr lang="ru-RU"/>
        </a:p>
      </dgm:t>
    </dgm:pt>
    <dgm:pt modelId="{9738FD4C-68A4-49AF-AE3B-6D59DD8A0187}" type="sibTrans" cxnId="{B9BF9582-1C57-40CF-AA31-5D0DF2A4BC84}">
      <dgm:prSet/>
      <dgm:spPr/>
      <dgm:t>
        <a:bodyPr/>
        <a:lstStyle/>
        <a:p>
          <a:endParaRPr lang="ru-RU"/>
        </a:p>
      </dgm:t>
    </dgm:pt>
    <dgm:pt modelId="{26EAE500-CFFC-4758-8433-19507619BE56}">
      <dgm:prSet phldrT="[Текст]" custT="1"/>
      <dgm:spPr>
        <a:xfrm rot="10800000">
          <a:off x="1443073" y="3394757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 err="1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Шарифуллина</a:t>
          </a:r>
          <a:r>
            <a:rPr lang="ru-RU" sz="1600" i="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 Э.А. воспитатель </a:t>
          </a:r>
          <a:r>
            <a:rPr lang="ru-RU" sz="1600" b="1" i="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«Покормите птиц зимой »</a:t>
          </a:r>
          <a:endParaRPr lang="ru-RU" sz="1600" i="0" dirty="0">
            <a:solidFill>
              <a:srgbClr val="000000"/>
            </a:solidFill>
            <a:latin typeface="Cambria" pitchFamily="18" charset="0"/>
            <a:ea typeface="+mn-ea"/>
            <a:cs typeface="+mn-cs"/>
          </a:endParaRPr>
        </a:p>
      </dgm:t>
    </dgm:pt>
    <dgm:pt modelId="{FAD57CD1-366B-406C-BFCC-4372AE6FCABA}" type="parTrans" cxnId="{4CEF664B-F2BF-4948-8354-164007518C6D}">
      <dgm:prSet/>
      <dgm:spPr/>
      <dgm:t>
        <a:bodyPr/>
        <a:lstStyle/>
        <a:p>
          <a:endParaRPr lang="ru-RU"/>
        </a:p>
      </dgm:t>
    </dgm:pt>
    <dgm:pt modelId="{77811735-0850-435F-9532-3DEA32E66B1B}" type="sibTrans" cxnId="{4CEF664B-F2BF-4948-8354-164007518C6D}">
      <dgm:prSet/>
      <dgm:spPr/>
      <dgm:t>
        <a:bodyPr/>
        <a:lstStyle/>
        <a:p>
          <a:endParaRPr lang="ru-RU"/>
        </a:p>
      </dgm:t>
    </dgm:pt>
    <dgm:pt modelId="{00F10882-FE18-4BCB-B0AE-C1B3EF78F8A7}">
      <dgm:prSet phldrT="[Текст]" custT="1"/>
      <dgm:spPr>
        <a:xfrm rot="10800000">
          <a:off x="1443073" y="1132474"/>
          <a:ext cx="4864608" cy="871108"/>
        </a:xfr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just"/>
          <a:r>
            <a:rPr lang="ru-RU" sz="1600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Халилова И.Р.  воспитатель</a:t>
          </a:r>
        </a:p>
        <a:p>
          <a:pPr algn="just"/>
          <a:r>
            <a:rPr lang="ru-RU" sz="1600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ru-RU" sz="1600" b="1" i="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 Овощная корзинка»</a:t>
          </a:r>
          <a:endParaRPr lang="ru-RU" sz="2000" b="1" i="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gm:t>
    </dgm:pt>
    <dgm:pt modelId="{A809744A-0AA1-41AB-91A2-E22E03CEE7F6}" type="sibTrans" cxnId="{20A4FD32-317F-48F6-84A7-41472535D9E1}">
      <dgm:prSet/>
      <dgm:spPr/>
      <dgm:t>
        <a:bodyPr/>
        <a:lstStyle/>
        <a:p>
          <a:endParaRPr lang="ru-RU"/>
        </a:p>
      </dgm:t>
    </dgm:pt>
    <dgm:pt modelId="{C8DE14C7-A23F-4439-B29A-57D367DFBEBD}" type="parTrans" cxnId="{20A4FD32-317F-48F6-84A7-41472535D9E1}">
      <dgm:prSet/>
      <dgm:spPr/>
      <dgm:t>
        <a:bodyPr/>
        <a:lstStyle/>
        <a:p>
          <a:endParaRPr lang="ru-RU"/>
        </a:p>
      </dgm:t>
    </dgm:pt>
    <dgm:pt modelId="{CA4AAC8C-4823-402A-B0CA-00627DCCB091}" type="pres">
      <dgm:prSet presAssocID="{6494B1F8-8621-43E4-8268-932386E9981D}" presName="linearFlow" presStyleCnt="0">
        <dgm:presLayoutVars>
          <dgm:dir/>
          <dgm:resizeHandles val="exact"/>
        </dgm:presLayoutVars>
      </dgm:prSet>
      <dgm:spPr/>
    </dgm:pt>
    <dgm:pt modelId="{D5E0EE7C-5016-4B07-A075-3BEBE7D734A8}" type="pres">
      <dgm:prSet presAssocID="{337CF067-C1B2-44AE-B32D-1EB95BC2C3A0}" presName="composite" presStyleCnt="0"/>
      <dgm:spPr/>
    </dgm:pt>
    <dgm:pt modelId="{A659C69D-D442-4E62-8FEB-8DBD91B409EB}" type="pres">
      <dgm:prSet presAssocID="{337CF067-C1B2-44AE-B32D-1EB95BC2C3A0}" presName="imgShp" presStyleLbl="fgImgPlace1" presStyleIdx="0" presStyleCnt="4"/>
      <dgm:spPr>
        <a:xfrm>
          <a:off x="1007518" y="1333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4E031D38-AE42-44A3-8E7C-301AE72A2624}" type="pres">
      <dgm:prSet presAssocID="{337CF067-C1B2-44AE-B32D-1EB95BC2C3A0}" presName="txShp" presStyleLbl="node1" presStyleIdx="0" presStyleCnt="4">
        <dgm:presLayoutVars>
          <dgm:bulletEnabled val="1"/>
        </dgm:presLayoutVars>
      </dgm:prSet>
      <dgm:spPr>
        <a:prstGeom prst="homePlate">
          <a:avLst/>
        </a:prstGeom>
      </dgm:spPr>
    </dgm:pt>
    <dgm:pt modelId="{AA561F63-CED3-4DBB-92E8-4E4C5F3F8805}" type="pres">
      <dgm:prSet presAssocID="{061F1338-7A0E-4361-BD2B-F8EC113E6B27}" presName="spacing" presStyleCnt="0"/>
      <dgm:spPr/>
    </dgm:pt>
    <dgm:pt modelId="{53E26924-C170-426F-959C-D68A0AEDB055}" type="pres">
      <dgm:prSet presAssocID="{00F10882-FE18-4BCB-B0AE-C1B3EF78F8A7}" presName="composite" presStyleCnt="0"/>
      <dgm:spPr/>
    </dgm:pt>
    <dgm:pt modelId="{761FE702-A0F6-438A-85FA-DB292A538054}" type="pres">
      <dgm:prSet presAssocID="{00F10882-FE18-4BCB-B0AE-C1B3EF78F8A7}" presName="imgShp" presStyleLbl="fgImgPlace1" presStyleIdx="1" presStyleCnt="4"/>
      <dgm:spPr>
        <a:xfrm>
          <a:off x="1007518" y="1132474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87F5FAAC-A756-4C10-9D24-105DFEC5C866}" type="pres">
      <dgm:prSet presAssocID="{00F10882-FE18-4BCB-B0AE-C1B3EF78F8A7}" presName="txShp" presStyleLbl="node1" presStyleIdx="1" presStyleCnt="4">
        <dgm:presLayoutVars>
          <dgm:bulletEnabled val="1"/>
        </dgm:presLayoutVars>
      </dgm:prSet>
      <dgm:spPr>
        <a:prstGeom prst="homePlate">
          <a:avLst/>
        </a:prstGeom>
      </dgm:spPr>
    </dgm:pt>
    <dgm:pt modelId="{05A2311E-EAC2-4016-AEEA-095CA8C8F58D}" type="pres">
      <dgm:prSet presAssocID="{A809744A-0AA1-41AB-91A2-E22E03CEE7F6}" presName="spacing" presStyleCnt="0"/>
      <dgm:spPr/>
    </dgm:pt>
    <dgm:pt modelId="{42DF1783-198D-4712-B1CA-B761F0A01A83}" type="pres">
      <dgm:prSet presAssocID="{9F11C13D-C419-43AA-B5EA-639F67363C69}" presName="composite" presStyleCnt="0"/>
      <dgm:spPr/>
    </dgm:pt>
    <dgm:pt modelId="{2DC8FB0C-FF27-43AD-86F6-9353B95F5A3F}" type="pres">
      <dgm:prSet presAssocID="{9F11C13D-C419-43AA-B5EA-639F67363C69}" presName="imgShp" presStyleLbl="fgImgPlace1" presStyleIdx="2" presStyleCnt="4"/>
      <dgm:spPr>
        <a:xfrm>
          <a:off x="1007518" y="2263616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71793C9B-0D0B-4206-B257-C09496A31347}" type="pres">
      <dgm:prSet presAssocID="{9F11C13D-C419-43AA-B5EA-639F67363C69}" presName="txShp" presStyleLbl="node1" presStyleIdx="2" presStyleCnt="4">
        <dgm:presLayoutVars>
          <dgm:bulletEnabled val="1"/>
        </dgm:presLayoutVars>
      </dgm:prSet>
      <dgm:spPr>
        <a:prstGeom prst="homePlate">
          <a:avLst/>
        </a:prstGeom>
      </dgm:spPr>
    </dgm:pt>
    <dgm:pt modelId="{26F7BFDC-7EC3-4BB9-BEEF-27F499D30585}" type="pres">
      <dgm:prSet presAssocID="{9738FD4C-68A4-49AF-AE3B-6D59DD8A0187}" presName="spacing" presStyleCnt="0"/>
      <dgm:spPr/>
    </dgm:pt>
    <dgm:pt modelId="{572ABEEA-6603-4464-B332-C99E278C24BB}" type="pres">
      <dgm:prSet presAssocID="{26EAE500-CFFC-4758-8433-19507619BE56}" presName="composite" presStyleCnt="0"/>
      <dgm:spPr/>
    </dgm:pt>
    <dgm:pt modelId="{5DA2C96E-3228-483D-90B6-86FC1A4A477D}" type="pres">
      <dgm:prSet presAssocID="{26EAE500-CFFC-4758-8433-19507619BE56}" presName="imgShp" presStyleLbl="fgImgPlace1" presStyleIdx="3" presStyleCnt="4"/>
      <dgm:spPr>
        <a:xfrm>
          <a:off x="1007518" y="3394757"/>
          <a:ext cx="871108" cy="87110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DB35F481-B9D7-4A6D-84B7-E1CCC6935C53}" type="pres">
      <dgm:prSet presAssocID="{26EAE500-CFFC-4758-8433-19507619BE56}" presName="txShp" presStyleLbl="node1" presStyleIdx="3" presStyleCnt="4">
        <dgm:presLayoutVars>
          <dgm:bulletEnabled val="1"/>
        </dgm:presLayoutVars>
      </dgm:prSet>
      <dgm:spPr>
        <a:prstGeom prst="homePlate">
          <a:avLst/>
        </a:prstGeom>
      </dgm:spPr>
    </dgm:pt>
  </dgm:ptLst>
  <dgm:cxnLst>
    <dgm:cxn modelId="{0A1BCC09-4919-4C30-872E-7EB27692EB2C}" type="presOf" srcId="{337CF067-C1B2-44AE-B32D-1EB95BC2C3A0}" destId="{4E031D38-AE42-44A3-8E7C-301AE72A2624}" srcOrd="0" destOrd="0" presId="urn:microsoft.com/office/officeart/2005/8/layout/vList3#5"/>
    <dgm:cxn modelId="{20A4FD32-317F-48F6-84A7-41472535D9E1}" srcId="{6494B1F8-8621-43E4-8268-932386E9981D}" destId="{00F10882-FE18-4BCB-B0AE-C1B3EF78F8A7}" srcOrd="1" destOrd="0" parTransId="{C8DE14C7-A23F-4439-B29A-57D367DFBEBD}" sibTransId="{A809744A-0AA1-41AB-91A2-E22E03CEE7F6}"/>
    <dgm:cxn modelId="{943A3E6A-B3E9-492E-859D-D5F20DEFC234}" srcId="{6494B1F8-8621-43E4-8268-932386E9981D}" destId="{337CF067-C1B2-44AE-B32D-1EB95BC2C3A0}" srcOrd="0" destOrd="0" parTransId="{553C853A-244A-4329-9788-743FF9800880}" sibTransId="{061F1338-7A0E-4361-BD2B-F8EC113E6B27}"/>
    <dgm:cxn modelId="{4CEF664B-F2BF-4948-8354-164007518C6D}" srcId="{6494B1F8-8621-43E4-8268-932386E9981D}" destId="{26EAE500-CFFC-4758-8433-19507619BE56}" srcOrd="3" destOrd="0" parTransId="{FAD57CD1-366B-406C-BFCC-4372AE6FCABA}" sibTransId="{77811735-0850-435F-9532-3DEA32E66B1B}"/>
    <dgm:cxn modelId="{16947B55-7F94-4183-A0B4-C7F847E0512C}" type="presOf" srcId="{6494B1F8-8621-43E4-8268-932386E9981D}" destId="{CA4AAC8C-4823-402A-B0CA-00627DCCB091}" srcOrd="0" destOrd="0" presId="urn:microsoft.com/office/officeart/2005/8/layout/vList3#5"/>
    <dgm:cxn modelId="{B9BF9582-1C57-40CF-AA31-5D0DF2A4BC84}" srcId="{6494B1F8-8621-43E4-8268-932386E9981D}" destId="{9F11C13D-C419-43AA-B5EA-639F67363C69}" srcOrd="2" destOrd="0" parTransId="{2A4A30A8-C649-40AD-AE5F-CE26B6F55EB8}" sibTransId="{9738FD4C-68A4-49AF-AE3B-6D59DD8A0187}"/>
    <dgm:cxn modelId="{9920A786-9C3D-4094-95E6-6EAC97125FE0}" type="presOf" srcId="{9F11C13D-C419-43AA-B5EA-639F67363C69}" destId="{71793C9B-0D0B-4206-B257-C09496A31347}" srcOrd="0" destOrd="0" presId="urn:microsoft.com/office/officeart/2005/8/layout/vList3#5"/>
    <dgm:cxn modelId="{82EAEEA9-2F09-49E3-A1BD-98B31D825A77}" type="presOf" srcId="{26EAE500-CFFC-4758-8433-19507619BE56}" destId="{DB35F481-B9D7-4A6D-84B7-E1CCC6935C53}" srcOrd="0" destOrd="0" presId="urn:microsoft.com/office/officeart/2005/8/layout/vList3#5"/>
    <dgm:cxn modelId="{8230EDB5-ACE9-4A76-8686-E1FD167B8AF8}" type="presOf" srcId="{00F10882-FE18-4BCB-B0AE-C1B3EF78F8A7}" destId="{87F5FAAC-A756-4C10-9D24-105DFEC5C866}" srcOrd="0" destOrd="0" presId="urn:microsoft.com/office/officeart/2005/8/layout/vList3#5"/>
    <dgm:cxn modelId="{9EBD1840-612F-464D-94CB-373DF79B3AB2}" type="presParOf" srcId="{CA4AAC8C-4823-402A-B0CA-00627DCCB091}" destId="{D5E0EE7C-5016-4B07-A075-3BEBE7D734A8}" srcOrd="0" destOrd="0" presId="urn:microsoft.com/office/officeart/2005/8/layout/vList3#5"/>
    <dgm:cxn modelId="{A93F09E0-0B3B-402D-87B2-3C6751F3D526}" type="presParOf" srcId="{D5E0EE7C-5016-4B07-A075-3BEBE7D734A8}" destId="{A659C69D-D442-4E62-8FEB-8DBD91B409EB}" srcOrd="0" destOrd="0" presId="urn:microsoft.com/office/officeart/2005/8/layout/vList3#5"/>
    <dgm:cxn modelId="{F1DA0A2A-CE02-4A90-8D4B-9673DCD569BC}" type="presParOf" srcId="{D5E0EE7C-5016-4B07-A075-3BEBE7D734A8}" destId="{4E031D38-AE42-44A3-8E7C-301AE72A2624}" srcOrd="1" destOrd="0" presId="urn:microsoft.com/office/officeart/2005/8/layout/vList3#5"/>
    <dgm:cxn modelId="{CC8C310C-EB0A-45E8-80DC-78C6A2B437D5}" type="presParOf" srcId="{CA4AAC8C-4823-402A-B0CA-00627DCCB091}" destId="{AA561F63-CED3-4DBB-92E8-4E4C5F3F8805}" srcOrd="1" destOrd="0" presId="urn:microsoft.com/office/officeart/2005/8/layout/vList3#5"/>
    <dgm:cxn modelId="{A8BCBB7A-A4F6-4FCC-803A-965EF0771E56}" type="presParOf" srcId="{CA4AAC8C-4823-402A-B0CA-00627DCCB091}" destId="{53E26924-C170-426F-959C-D68A0AEDB055}" srcOrd="2" destOrd="0" presId="urn:microsoft.com/office/officeart/2005/8/layout/vList3#5"/>
    <dgm:cxn modelId="{2A7D870D-774A-4CFE-B5B2-DB58C2EE53E8}" type="presParOf" srcId="{53E26924-C170-426F-959C-D68A0AEDB055}" destId="{761FE702-A0F6-438A-85FA-DB292A538054}" srcOrd="0" destOrd="0" presId="urn:microsoft.com/office/officeart/2005/8/layout/vList3#5"/>
    <dgm:cxn modelId="{B55C7F01-4F77-4D42-A50E-BC5F0DEAAA64}" type="presParOf" srcId="{53E26924-C170-426F-959C-D68A0AEDB055}" destId="{87F5FAAC-A756-4C10-9D24-105DFEC5C866}" srcOrd="1" destOrd="0" presId="urn:microsoft.com/office/officeart/2005/8/layout/vList3#5"/>
    <dgm:cxn modelId="{B37F81F3-7EE0-4ACF-9C89-279BE25BC860}" type="presParOf" srcId="{CA4AAC8C-4823-402A-B0CA-00627DCCB091}" destId="{05A2311E-EAC2-4016-AEEA-095CA8C8F58D}" srcOrd="3" destOrd="0" presId="urn:microsoft.com/office/officeart/2005/8/layout/vList3#5"/>
    <dgm:cxn modelId="{AA064F52-FBE4-42BA-851B-A45C39A65867}" type="presParOf" srcId="{CA4AAC8C-4823-402A-B0CA-00627DCCB091}" destId="{42DF1783-198D-4712-B1CA-B761F0A01A83}" srcOrd="4" destOrd="0" presId="urn:microsoft.com/office/officeart/2005/8/layout/vList3#5"/>
    <dgm:cxn modelId="{09032C49-139F-4543-AE8E-E367133388DA}" type="presParOf" srcId="{42DF1783-198D-4712-B1CA-B761F0A01A83}" destId="{2DC8FB0C-FF27-43AD-86F6-9353B95F5A3F}" srcOrd="0" destOrd="0" presId="urn:microsoft.com/office/officeart/2005/8/layout/vList3#5"/>
    <dgm:cxn modelId="{9A73C8C3-F575-43FC-801D-CF6B72297121}" type="presParOf" srcId="{42DF1783-198D-4712-B1CA-B761F0A01A83}" destId="{71793C9B-0D0B-4206-B257-C09496A31347}" srcOrd="1" destOrd="0" presId="urn:microsoft.com/office/officeart/2005/8/layout/vList3#5"/>
    <dgm:cxn modelId="{180819B7-185E-4664-8BEC-3879F0BF03AE}" type="presParOf" srcId="{CA4AAC8C-4823-402A-B0CA-00627DCCB091}" destId="{26F7BFDC-7EC3-4BB9-BEEF-27F499D30585}" srcOrd="5" destOrd="0" presId="urn:microsoft.com/office/officeart/2005/8/layout/vList3#5"/>
    <dgm:cxn modelId="{B2D0B9BA-C9DE-4932-9D02-752B28BBBF4C}" type="presParOf" srcId="{CA4AAC8C-4823-402A-B0CA-00627DCCB091}" destId="{572ABEEA-6603-4464-B332-C99E278C24BB}" srcOrd="6" destOrd="0" presId="urn:microsoft.com/office/officeart/2005/8/layout/vList3#5"/>
    <dgm:cxn modelId="{473C66DE-751E-4920-BE20-C553DFBAA6E2}" type="presParOf" srcId="{572ABEEA-6603-4464-B332-C99E278C24BB}" destId="{5DA2C96E-3228-483D-90B6-86FC1A4A477D}" srcOrd="0" destOrd="0" presId="urn:microsoft.com/office/officeart/2005/8/layout/vList3#5"/>
    <dgm:cxn modelId="{4AC4F1F6-863E-49AC-86C6-C51A10E1010E}" type="presParOf" srcId="{572ABEEA-6603-4464-B332-C99E278C24BB}" destId="{DB35F481-B9D7-4A6D-84B7-E1CCC6935C53}" srcOrd="1" destOrd="0" presId="urn:microsoft.com/office/officeart/2005/8/layout/vList3#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7CAC2E-CE1A-44E9-BAB0-FC7254FB5332}">
      <dsp:nvSpPr>
        <dsp:cNvPr id="0" name=""/>
        <dsp:cNvSpPr/>
      </dsp:nvSpPr>
      <dsp:spPr>
        <a:xfrm rot="10800000">
          <a:off x="1299433" y="102"/>
          <a:ext cx="3819276" cy="56855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565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«Азбука безопасности»</a:t>
          </a:r>
        </a:p>
      </dsp:txBody>
      <dsp:txXfrm rot="10800000">
        <a:off x="1441571" y="102"/>
        <a:ext cx="3677138" cy="568553"/>
      </dsp:txXfrm>
    </dsp:sp>
    <dsp:sp modelId="{545EBE67-25EA-4518-B0D4-D694FCACCA0B}">
      <dsp:nvSpPr>
        <dsp:cNvPr id="0" name=""/>
        <dsp:cNvSpPr/>
      </dsp:nvSpPr>
      <dsp:spPr>
        <a:xfrm>
          <a:off x="672980" y="6130"/>
          <a:ext cx="597690" cy="5976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E897B-CF25-410C-8CA6-F5F1020F930E}">
      <dsp:nvSpPr>
        <dsp:cNvPr id="0" name=""/>
        <dsp:cNvSpPr/>
      </dsp:nvSpPr>
      <dsp:spPr>
        <a:xfrm rot="10800000">
          <a:off x="1340684" y="704954"/>
          <a:ext cx="3741236" cy="620379"/>
        </a:xfrm>
        <a:prstGeom prst="homePlate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63565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«Моя республика. Моя страна. Мое село»</a:t>
          </a:r>
        </a:p>
      </dsp:txBody>
      <dsp:txXfrm rot="10800000">
        <a:off x="1495779" y="704954"/>
        <a:ext cx="3586141" cy="620379"/>
      </dsp:txXfrm>
    </dsp:sp>
    <dsp:sp modelId="{B7E779B7-3DCF-442E-AAAA-F03D52C94134}">
      <dsp:nvSpPr>
        <dsp:cNvPr id="0" name=""/>
        <dsp:cNvSpPr/>
      </dsp:nvSpPr>
      <dsp:spPr>
        <a:xfrm>
          <a:off x="676815" y="712199"/>
          <a:ext cx="610302" cy="58320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D9079F-9F05-41C7-A1F5-BE293472B941}">
      <dsp:nvSpPr>
        <dsp:cNvPr id="0" name=""/>
        <dsp:cNvSpPr/>
      </dsp:nvSpPr>
      <dsp:spPr>
        <a:xfrm rot="10800000">
          <a:off x="1212417" y="1488119"/>
          <a:ext cx="3854301" cy="67739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565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«Большие права маленького ребенка»</a:t>
          </a:r>
        </a:p>
      </dsp:txBody>
      <dsp:txXfrm rot="10800000">
        <a:off x="1381765" y="1488119"/>
        <a:ext cx="3684953" cy="677392"/>
      </dsp:txXfrm>
    </dsp:sp>
    <dsp:sp modelId="{6D5C202A-4D2D-4951-82A4-1B9A9B73A751}">
      <dsp:nvSpPr>
        <dsp:cNvPr id="0" name=""/>
        <dsp:cNvSpPr/>
      </dsp:nvSpPr>
      <dsp:spPr>
        <a:xfrm>
          <a:off x="685800" y="1524002"/>
          <a:ext cx="597690" cy="59769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B2F36E-FB91-42AF-8753-BC973B731AE0}">
      <dsp:nvSpPr>
        <dsp:cNvPr id="0" name=""/>
        <dsp:cNvSpPr/>
      </dsp:nvSpPr>
      <dsp:spPr>
        <a:xfrm rot="10800000">
          <a:off x="1371590" y="2285999"/>
          <a:ext cx="3642654" cy="59769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565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«Для Вас, родители»</a:t>
          </a:r>
        </a:p>
      </dsp:txBody>
      <dsp:txXfrm rot="10800000">
        <a:off x="1521012" y="2285999"/>
        <a:ext cx="3493232" cy="597690"/>
      </dsp:txXfrm>
    </dsp:sp>
    <dsp:sp modelId="{55A3E825-9A34-4D54-A2DA-21E835D15D73}">
      <dsp:nvSpPr>
        <dsp:cNvPr id="0" name=""/>
        <dsp:cNvSpPr/>
      </dsp:nvSpPr>
      <dsp:spPr>
        <a:xfrm>
          <a:off x="685798" y="2285999"/>
          <a:ext cx="597690" cy="597690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8558E7-BC1B-4B6D-B183-14CAF177D6C3}">
      <dsp:nvSpPr>
        <dsp:cNvPr id="0" name=""/>
        <dsp:cNvSpPr/>
      </dsp:nvSpPr>
      <dsp:spPr>
        <a:xfrm rot="10800000">
          <a:off x="1371617" y="2971803"/>
          <a:ext cx="3648456" cy="57719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565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4">
                  <a:lumMod val="10000"/>
                </a:schemeClr>
              </a:solidFill>
              <a:latin typeface="+mn-lt"/>
            </a:rPr>
            <a:t>Родителям о ФГОС ДО </a:t>
          </a:r>
        </a:p>
      </dsp:txBody>
      <dsp:txXfrm rot="10800000">
        <a:off x="1515916" y="2971803"/>
        <a:ext cx="3504157" cy="577195"/>
      </dsp:txXfrm>
    </dsp:sp>
    <dsp:sp modelId="{E58C58BB-D33A-4BBA-BC38-12971D261604}">
      <dsp:nvSpPr>
        <dsp:cNvPr id="0" name=""/>
        <dsp:cNvSpPr/>
      </dsp:nvSpPr>
      <dsp:spPr>
        <a:xfrm>
          <a:off x="769549" y="3209561"/>
          <a:ext cx="597690" cy="597690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7CAC2E-CE1A-44E9-BAB0-FC7254FB5332}">
      <dsp:nvSpPr>
        <dsp:cNvPr id="0" name=""/>
        <dsp:cNvSpPr/>
      </dsp:nvSpPr>
      <dsp:spPr>
        <a:xfrm rot="10800000">
          <a:off x="903082" y="77065"/>
          <a:ext cx="4020450" cy="55819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465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«Дошкольное образование»</a:t>
          </a:r>
        </a:p>
      </dsp:txBody>
      <dsp:txXfrm rot="10800000">
        <a:off x="1042631" y="77065"/>
        <a:ext cx="3880901" cy="558195"/>
      </dsp:txXfrm>
    </dsp:sp>
    <dsp:sp modelId="{545EBE67-25EA-4518-B0D4-D694FCACCA0B}">
      <dsp:nvSpPr>
        <dsp:cNvPr id="0" name=""/>
        <dsp:cNvSpPr/>
      </dsp:nvSpPr>
      <dsp:spPr>
        <a:xfrm>
          <a:off x="381002" y="76199"/>
          <a:ext cx="592929" cy="5929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E897B-CF25-410C-8CA6-F5F1020F930E}">
      <dsp:nvSpPr>
        <dsp:cNvPr id="0" name=""/>
        <dsp:cNvSpPr/>
      </dsp:nvSpPr>
      <dsp:spPr>
        <a:xfrm rot="10800000">
          <a:off x="1009306" y="766984"/>
          <a:ext cx="3895175" cy="592929"/>
        </a:xfrm>
        <a:prstGeom prst="homePlate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61465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«Методический вестник»</a:t>
          </a:r>
        </a:p>
      </dsp:txBody>
      <dsp:txXfrm rot="10800000">
        <a:off x="1157538" y="766984"/>
        <a:ext cx="3746943" cy="592929"/>
      </dsp:txXfrm>
    </dsp:sp>
    <dsp:sp modelId="{B7E779B7-3DCF-442E-AAAA-F03D52C94134}">
      <dsp:nvSpPr>
        <dsp:cNvPr id="0" name=""/>
        <dsp:cNvSpPr/>
      </dsp:nvSpPr>
      <dsp:spPr>
        <a:xfrm>
          <a:off x="381002" y="838201"/>
          <a:ext cx="592929" cy="59292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D9079F-9F05-41C7-A1F5-BE293472B941}">
      <dsp:nvSpPr>
        <dsp:cNvPr id="0" name=""/>
        <dsp:cNvSpPr/>
      </dsp:nvSpPr>
      <dsp:spPr>
        <a:xfrm rot="10800000">
          <a:off x="1066799" y="1524000"/>
          <a:ext cx="3807965" cy="59835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465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4">
                  <a:lumMod val="10000"/>
                </a:schemeClr>
              </a:solidFill>
              <a:latin typeface="+mn-lt"/>
            </a:rPr>
            <a:t>Стенд «Методическая работа»</a:t>
          </a:r>
        </a:p>
      </dsp:txBody>
      <dsp:txXfrm rot="10800000">
        <a:off x="1216387" y="1524000"/>
        <a:ext cx="3658377" cy="598354"/>
      </dsp:txXfrm>
    </dsp:sp>
    <dsp:sp modelId="{6D5C202A-4D2D-4951-82A4-1B9A9B73A751}">
      <dsp:nvSpPr>
        <dsp:cNvPr id="0" name=""/>
        <dsp:cNvSpPr/>
      </dsp:nvSpPr>
      <dsp:spPr>
        <a:xfrm>
          <a:off x="455593" y="1521939"/>
          <a:ext cx="592929" cy="59292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B2F36E-FB91-42AF-8753-BC973B731AE0}">
      <dsp:nvSpPr>
        <dsp:cNvPr id="0" name=""/>
        <dsp:cNvSpPr/>
      </dsp:nvSpPr>
      <dsp:spPr>
        <a:xfrm rot="10800000">
          <a:off x="990616" y="2286001"/>
          <a:ext cx="3869775" cy="59292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465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4">
                  <a:lumMod val="10000"/>
                </a:schemeClr>
              </a:solidFill>
              <a:latin typeface="+mn-lt"/>
            </a:rPr>
            <a:t>Все о профессиональном стандарте</a:t>
          </a:r>
        </a:p>
      </dsp:txBody>
      <dsp:txXfrm rot="10800000">
        <a:off x="1138848" y="2286001"/>
        <a:ext cx="3721543" cy="592929"/>
      </dsp:txXfrm>
    </dsp:sp>
    <dsp:sp modelId="{55A3E825-9A34-4D54-A2DA-21E835D15D73}">
      <dsp:nvSpPr>
        <dsp:cNvPr id="0" name=""/>
        <dsp:cNvSpPr/>
      </dsp:nvSpPr>
      <dsp:spPr>
        <a:xfrm>
          <a:off x="457199" y="2286001"/>
          <a:ext cx="592929" cy="59292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8558E7-BC1B-4B6D-B183-14CAF177D6C3}">
      <dsp:nvSpPr>
        <dsp:cNvPr id="0" name=""/>
        <dsp:cNvSpPr/>
      </dsp:nvSpPr>
      <dsp:spPr>
        <a:xfrm rot="10800000">
          <a:off x="1142991" y="3047997"/>
          <a:ext cx="3751948" cy="64560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465" tIns="68580" rIns="128016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4">
                  <a:lumMod val="10000"/>
                </a:schemeClr>
              </a:solidFill>
              <a:latin typeface="+mn-lt"/>
            </a:rPr>
            <a:t>Инновационные технологии в свете ФГОС ДО</a:t>
          </a:r>
        </a:p>
      </dsp:txBody>
      <dsp:txXfrm rot="10800000">
        <a:off x="1304392" y="3047997"/>
        <a:ext cx="3590547" cy="645605"/>
      </dsp:txXfrm>
    </dsp:sp>
    <dsp:sp modelId="{E58C58BB-D33A-4BBA-BC38-12971D261604}">
      <dsp:nvSpPr>
        <dsp:cNvPr id="0" name=""/>
        <dsp:cNvSpPr/>
      </dsp:nvSpPr>
      <dsp:spPr>
        <a:xfrm>
          <a:off x="533403" y="3124200"/>
          <a:ext cx="592929" cy="592929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031D38-AE42-44A3-8E7C-301AE72A2624}">
      <dsp:nvSpPr>
        <dsp:cNvPr id="0" name=""/>
        <dsp:cNvSpPr/>
      </dsp:nvSpPr>
      <dsp:spPr>
        <a:xfrm rot="10800000">
          <a:off x="1482008" y="3653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Исламгулова</a:t>
          </a:r>
          <a:r>
            <a:rPr lang="ru-RU" sz="1600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Н.Р. воспитатель  </a:t>
          </a:r>
          <a:r>
            <a:rPr lang="ru-RU" sz="1600" b="1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«Волшебный мир оригами»</a:t>
          </a:r>
          <a:endParaRPr lang="ru-RU" sz="1600" i="0" kern="120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834447" y="3653"/>
        <a:ext cx="4132121" cy="1409755"/>
      </dsp:txXfrm>
    </dsp:sp>
    <dsp:sp modelId="{A659C69D-D442-4E62-8FEB-8DBD91B409EB}">
      <dsp:nvSpPr>
        <dsp:cNvPr id="0" name=""/>
        <dsp:cNvSpPr/>
      </dsp:nvSpPr>
      <dsp:spPr>
        <a:xfrm>
          <a:off x="777130" y="3653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F5FAAC-A756-4C10-9D24-105DFEC5C866}">
      <dsp:nvSpPr>
        <dsp:cNvPr id="0" name=""/>
        <dsp:cNvSpPr/>
      </dsp:nvSpPr>
      <dsp:spPr>
        <a:xfrm rot="10800000">
          <a:off x="1562102" y="1777997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Шлезингер</a:t>
          </a:r>
          <a:r>
            <a:rPr lang="ru-RU" sz="1600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С.А воспитатель. «</a:t>
          </a:r>
          <a:r>
            <a:rPr lang="ru-RU" sz="1600" b="1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Экспериментальная деятельность детей дошкольного возраста»</a:t>
          </a:r>
          <a:endParaRPr lang="ru-RU" sz="2000" b="1" i="0" kern="120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914541" y="1777997"/>
        <a:ext cx="4132121" cy="1409755"/>
      </dsp:txXfrm>
    </dsp:sp>
    <dsp:sp modelId="{761FE702-A0F6-438A-85FA-DB292A538054}">
      <dsp:nvSpPr>
        <dsp:cNvPr id="0" name=""/>
        <dsp:cNvSpPr/>
      </dsp:nvSpPr>
      <dsp:spPr>
        <a:xfrm>
          <a:off x="777130" y="1834232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1793C9B-0D0B-4206-B257-C09496A31347}">
      <dsp:nvSpPr>
        <dsp:cNvPr id="0" name=""/>
        <dsp:cNvSpPr/>
      </dsp:nvSpPr>
      <dsp:spPr>
        <a:xfrm rot="10800000">
          <a:off x="1482008" y="3664811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Свистункова</a:t>
          </a:r>
          <a:r>
            <a:rPr lang="ru-RU" sz="1600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О.В. музыкальный руководитель. </a:t>
          </a:r>
          <a:r>
            <a:rPr lang="ru-RU" sz="1600" b="1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«Звуки вокруг нас»</a:t>
          </a:r>
          <a:endParaRPr lang="ru-RU" sz="1600" i="0" kern="120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834447" y="3664811"/>
        <a:ext cx="4132121" cy="1409755"/>
      </dsp:txXfrm>
    </dsp:sp>
    <dsp:sp modelId="{2DC8FB0C-FF27-43AD-86F6-9353B95F5A3F}">
      <dsp:nvSpPr>
        <dsp:cNvPr id="0" name=""/>
        <dsp:cNvSpPr/>
      </dsp:nvSpPr>
      <dsp:spPr>
        <a:xfrm>
          <a:off x="777130" y="3664811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35F481-B9D7-4A6D-84B7-E1CCC6935C53}">
      <dsp:nvSpPr>
        <dsp:cNvPr id="0" name=""/>
        <dsp:cNvSpPr/>
      </dsp:nvSpPr>
      <dsp:spPr>
        <a:xfrm rot="10800000">
          <a:off x="1482008" y="5495390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Горбунова К.И. инструктор по физкультуре. </a:t>
          </a:r>
          <a:r>
            <a:rPr lang="ru-RU" sz="1600" b="1" i="0" kern="120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«Развитие познавательно – двигательной активности детей через ознакомление с подвижными играми народов мира »</a:t>
          </a:r>
          <a:endParaRPr lang="ru-RU" sz="1600" i="0" kern="1200" dirty="0">
            <a:solidFill>
              <a:srgbClr val="000000"/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834447" y="5495390"/>
        <a:ext cx="4132121" cy="1409755"/>
      </dsp:txXfrm>
    </dsp:sp>
    <dsp:sp modelId="{5DA2C96E-3228-483D-90B6-86FC1A4A477D}">
      <dsp:nvSpPr>
        <dsp:cNvPr id="0" name=""/>
        <dsp:cNvSpPr/>
      </dsp:nvSpPr>
      <dsp:spPr>
        <a:xfrm>
          <a:off x="777130" y="5495390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031D38-AE42-44A3-8E7C-301AE72A2624}">
      <dsp:nvSpPr>
        <dsp:cNvPr id="0" name=""/>
        <dsp:cNvSpPr/>
      </dsp:nvSpPr>
      <dsp:spPr>
        <a:xfrm rot="10800000">
          <a:off x="1482008" y="3653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Галяутдинова</a:t>
          </a:r>
          <a:r>
            <a:rPr lang="ru-RU" sz="1600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О.Р. учитель-логопед.  </a:t>
          </a:r>
          <a:r>
            <a:rPr lang="ru-RU" sz="1600" b="1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«Развитие творческих способностей детей старшего дошкольного возраста средствами риторики»</a:t>
          </a:r>
          <a:endParaRPr lang="ru-RU" sz="1600" i="0" kern="120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834447" y="3653"/>
        <a:ext cx="4132121" cy="1409755"/>
      </dsp:txXfrm>
    </dsp:sp>
    <dsp:sp modelId="{A659C69D-D442-4E62-8FEB-8DBD91B409EB}">
      <dsp:nvSpPr>
        <dsp:cNvPr id="0" name=""/>
        <dsp:cNvSpPr/>
      </dsp:nvSpPr>
      <dsp:spPr>
        <a:xfrm>
          <a:off x="777130" y="3653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F5FAAC-A756-4C10-9D24-105DFEC5C866}">
      <dsp:nvSpPr>
        <dsp:cNvPr id="0" name=""/>
        <dsp:cNvSpPr/>
      </dsp:nvSpPr>
      <dsp:spPr>
        <a:xfrm rot="10800000">
          <a:off x="1482008" y="1834232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Зияева</a:t>
          </a:r>
          <a:r>
            <a:rPr lang="ru-RU" sz="1600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Э.Г. педагог-психолог. «</a:t>
          </a:r>
          <a:r>
            <a:rPr lang="ru-RU" sz="1600" b="1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Скоро в школу: программа по развитию интеллектуальной и мотивационной готовности детей к школе»</a:t>
          </a:r>
          <a:endParaRPr lang="ru-RU" sz="2000" i="0" kern="120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834447" y="1834232"/>
        <a:ext cx="4132121" cy="1409755"/>
      </dsp:txXfrm>
    </dsp:sp>
    <dsp:sp modelId="{761FE702-A0F6-438A-85FA-DB292A538054}">
      <dsp:nvSpPr>
        <dsp:cNvPr id="0" name=""/>
        <dsp:cNvSpPr/>
      </dsp:nvSpPr>
      <dsp:spPr>
        <a:xfrm>
          <a:off x="777130" y="1834232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1793C9B-0D0B-4206-B257-C09496A31347}">
      <dsp:nvSpPr>
        <dsp:cNvPr id="0" name=""/>
        <dsp:cNvSpPr/>
      </dsp:nvSpPr>
      <dsp:spPr>
        <a:xfrm rot="10800000">
          <a:off x="1482008" y="3664811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Максудова Э.М. воспитатель </a:t>
          </a:r>
          <a:r>
            <a:rPr lang="ru-RU" sz="1600" b="1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«Развитие мелкой моторики у детей дошкольного возраста через нетрадиционную технику рисования»</a:t>
          </a:r>
          <a:endParaRPr lang="ru-RU" sz="1600" i="0" kern="120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834447" y="3664811"/>
        <a:ext cx="4132121" cy="1409755"/>
      </dsp:txXfrm>
    </dsp:sp>
    <dsp:sp modelId="{2DC8FB0C-FF27-43AD-86F6-9353B95F5A3F}">
      <dsp:nvSpPr>
        <dsp:cNvPr id="0" name=""/>
        <dsp:cNvSpPr/>
      </dsp:nvSpPr>
      <dsp:spPr>
        <a:xfrm>
          <a:off x="777130" y="3664811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35F481-B9D7-4A6D-84B7-E1CCC6935C53}">
      <dsp:nvSpPr>
        <dsp:cNvPr id="0" name=""/>
        <dsp:cNvSpPr/>
      </dsp:nvSpPr>
      <dsp:spPr>
        <a:xfrm rot="10800000">
          <a:off x="1482008" y="5495390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 err="1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Скрипова</a:t>
          </a:r>
          <a:r>
            <a:rPr lang="ru-RU" sz="1600" i="0" kern="120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 Н.И. воспитатель </a:t>
          </a:r>
          <a:r>
            <a:rPr lang="ru-RU" sz="1600" b="1" i="0" kern="120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«Домашние животные. Какие они? »</a:t>
          </a:r>
          <a:endParaRPr lang="ru-RU" sz="1600" i="0" kern="1200" dirty="0">
            <a:solidFill>
              <a:srgbClr val="000000"/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834447" y="5495390"/>
        <a:ext cx="4132121" cy="1409755"/>
      </dsp:txXfrm>
    </dsp:sp>
    <dsp:sp modelId="{5DA2C96E-3228-483D-90B6-86FC1A4A477D}">
      <dsp:nvSpPr>
        <dsp:cNvPr id="0" name=""/>
        <dsp:cNvSpPr/>
      </dsp:nvSpPr>
      <dsp:spPr>
        <a:xfrm>
          <a:off x="777130" y="5495390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031D38-AE42-44A3-8E7C-301AE72A2624}">
      <dsp:nvSpPr>
        <dsp:cNvPr id="0" name=""/>
        <dsp:cNvSpPr/>
      </dsp:nvSpPr>
      <dsp:spPr>
        <a:xfrm rot="10800000">
          <a:off x="1482008" y="3653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ru-RU" sz="1600" i="0" kern="1200" dirty="0" err="1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Салаватова</a:t>
          </a:r>
          <a:r>
            <a:rPr lang="ru-RU" sz="1600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М.Т. воспитатель.  </a:t>
          </a:r>
          <a:r>
            <a:rPr lang="ru-RU" sz="1600" b="1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«Знакомство дошкольников со сказками К.И. Чуковского»</a:t>
          </a:r>
          <a:endParaRPr lang="ru-RU" sz="1600" i="0" kern="120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834447" y="3653"/>
        <a:ext cx="4132121" cy="1409755"/>
      </dsp:txXfrm>
    </dsp:sp>
    <dsp:sp modelId="{A659C69D-D442-4E62-8FEB-8DBD91B409EB}">
      <dsp:nvSpPr>
        <dsp:cNvPr id="0" name=""/>
        <dsp:cNvSpPr/>
      </dsp:nvSpPr>
      <dsp:spPr>
        <a:xfrm>
          <a:off x="777130" y="3653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F5FAAC-A756-4C10-9D24-105DFEC5C866}">
      <dsp:nvSpPr>
        <dsp:cNvPr id="0" name=""/>
        <dsp:cNvSpPr/>
      </dsp:nvSpPr>
      <dsp:spPr>
        <a:xfrm rot="10800000">
          <a:off x="1482008" y="1834232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Халилова И.Р.  воспитатель</a:t>
          </a: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ru-RU" sz="1600" b="1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 Овощная корзинка»</a:t>
          </a:r>
          <a:endParaRPr lang="ru-RU" sz="2000" b="1" i="0" kern="120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834447" y="1834232"/>
        <a:ext cx="4132121" cy="1409755"/>
      </dsp:txXfrm>
    </dsp:sp>
    <dsp:sp modelId="{761FE702-A0F6-438A-85FA-DB292A538054}">
      <dsp:nvSpPr>
        <dsp:cNvPr id="0" name=""/>
        <dsp:cNvSpPr/>
      </dsp:nvSpPr>
      <dsp:spPr>
        <a:xfrm>
          <a:off x="777130" y="1834232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1793C9B-0D0B-4206-B257-C09496A31347}">
      <dsp:nvSpPr>
        <dsp:cNvPr id="0" name=""/>
        <dsp:cNvSpPr/>
      </dsp:nvSpPr>
      <dsp:spPr>
        <a:xfrm rot="10800000">
          <a:off x="1482008" y="3664811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Гаврилова Т.А.  воспитатель. </a:t>
          </a:r>
          <a:r>
            <a:rPr lang="ru-RU" sz="1600" b="1" i="0" kern="1200" dirty="0">
              <a:solidFill>
                <a:srgbClr val="DADADA">
                  <a:lumMod val="10000"/>
                </a:srgbClr>
              </a:solidFill>
              <a:latin typeface="Cambria" pitchFamily="18" charset="0"/>
              <a:ea typeface="+mn-ea"/>
              <a:cs typeface="+mn-cs"/>
            </a:rPr>
            <a:t>«Роль семьи в воспитании  детей  дошкольного возраста»</a:t>
          </a:r>
          <a:endParaRPr lang="ru-RU" sz="1600" i="0" kern="1200" dirty="0">
            <a:solidFill>
              <a:srgbClr val="DADADA">
                <a:lumMod val="10000"/>
              </a:srgbClr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834447" y="3664811"/>
        <a:ext cx="4132121" cy="1409755"/>
      </dsp:txXfrm>
    </dsp:sp>
    <dsp:sp modelId="{2DC8FB0C-FF27-43AD-86F6-9353B95F5A3F}">
      <dsp:nvSpPr>
        <dsp:cNvPr id="0" name=""/>
        <dsp:cNvSpPr/>
      </dsp:nvSpPr>
      <dsp:spPr>
        <a:xfrm>
          <a:off x="777130" y="3664811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35F481-B9D7-4A6D-84B7-E1CCC6935C53}">
      <dsp:nvSpPr>
        <dsp:cNvPr id="0" name=""/>
        <dsp:cNvSpPr/>
      </dsp:nvSpPr>
      <dsp:spPr>
        <a:xfrm rot="10800000">
          <a:off x="1482008" y="5495390"/>
          <a:ext cx="4484560" cy="1409755"/>
        </a:xfrm>
        <a:prstGeom prst="homePlate">
          <a:avLst/>
        </a:prstGeom>
        <a:gradFill rotWithShape="0">
          <a:gsLst>
            <a:gs pos="0">
              <a:srgbClr val="5B5B5B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5B5B5B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5B5B5B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1663" tIns="60960" rIns="113792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 err="1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Шарифуллина</a:t>
          </a:r>
          <a:r>
            <a:rPr lang="ru-RU" sz="1600" i="0" kern="120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 Э.А. воспитатель </a:t>
          </a:r>
          <a:r>
            <a:rPr lang="ru-RU" sz="1600" b="1" i="0" kern="1200" dirty="0">
              <a:solidFill>
                <a:srgbClr val="000000"/>
              </a:solidFill>
              <a:latin typeface="Cambria" pitchFamily="18" charset="0"/>
              <a:ea typeface="+mn-ea"/>
              <a:cs typeface="+mn-cs"/>
            </a:rPr>
            <a:t>«Покормите птиц зимой »</a:t>
          </a:r>
          <a:endParaRPr lang="ru-RU" sz="1600" i="0" kern="1200" dirty="0">
            <a:solidFill>
              <a:srgbClr val="000000"/>
            </a:solidFill>
            <a:latin typeface="Cambria" pitchFamily="18" charset="0"/>
            <a:ea typeface="+mn-ea"/>
            <a:cs typeface="+mn-cs"/>
          </a:endParaRPr>
        </a:p>
      </dsp:txBody>
      <dsp:txXfrm rot="10800000">
        <a:off x="1834447" y="5495390"/>
        <a:ext cx="4132121" cy="1409755"/>
      </dsp:txXfrm>
    </dsp:sp>
    <dsp:sp modelId="{5DA2C96E-3228-483D-90B6-86FC1A4A477D}">
      <dsp:nvSpPr>
        <dsp:cNvPr id="0" name=""/>
        <dsp:cNvSpPr/>
      </dsp:nvSpPr>
      <dsp:spPr>
        <a:xfrm>
          <a:off x="777130" y="5495390"/>
          <a:ext cx="1409755" cy="1409755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5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5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5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3425" y="744538"/>
            <a:ext cx="27908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C0B226C-DF7B-45FD-8013-13F132F089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4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947CA44-B7E3-4B8E-B539-E98B586D3DBB}" type="slidenum">
              <a:rPr lang="en-US" altLang="ru-RU" sz="1200" smtClean="0"/>
              <a:pPr eaLnBrk="1" hangingPunct="1"/>
              <a:t>1</a:t>
            </a:fld>
            <a:endParaRPr lang="en-US" altLang="ru-RU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3425" y="744538"/>
            <a:ext cx="2790825" cy="3722687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902A0A6-6414-4AC0-8CFA-4102DBDA298C}" type="slidenum">
              <a:rPr lang="en-US" altLang="ru-RU" sz="1200" smtClean="0"/>
              <a:pPr eaLnBrk="1" hangingPunct="1"/>
              <a:t>43</a:t>
            </a:fld>
            <a:endParaRPr lang="en-US" altLang="ru-RU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3425" y="744538"/>
            <a:ext cx="2790825" cy="3722687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88039B3-A19D-4BF3-AF7F-DA6D4935411C}" type="slidenum">
              <a:rPr lang="en-US" altLang="ru-RU" sz="1200" smtClean="0"/>
              <a:pPr eaLnBrk="1" hangingPunct="1"/>
              <a:t>64</a:t>
            </a:fld>
            <a:endParaRPr lang="en-US" altLang="ru-RU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3425" y="744538"/>
            <a:ext cx="2790825" cy="3722687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88039B3-A19D-4BF3-AF7F-DA6D4935411C}" type="slidenum">
              <a:rPr lang="en-US" altLang="ru-RU" sz="1200" smtClean="0"/>
              <a:pPr eaLnBrk="1" hangingPunct="1"/>
              <a:t>65</a:t>
            </a:fld>
            <a:endParaRPr lang="en-US" altLang="ru-RU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3425" y="744538"/>
            <a:ext cx="2790825" cy="3722687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88039B3-A19D-4BF3-AF7F-DA6D4935411C}" type="slidenum">
              <a:rPr lang="en-US" altLang="ru-RU" sz="1200" smtClean="0"/>
              <a:pPr eaLnBrk="1" hangingPunct="1"/>
              <a:t>66</a:t>
            </a:fld>
            <a:endParaRPr lang="en-US" altLang="ru-RU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3425" y="744538"/>
            <a:ext cx="2790825" cy="3722687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4572000"/>
            <a:ext cx="5829300" cy="939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5486400"/>
            <a:ext cx="5829300" cy="914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9014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71982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372100" y="2235200"/>
            <a:ext cx="1371600" cy="6705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57300" y="2235200"/>
            <a:ext cx="4000500" cy="67056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4234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31434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7915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57300" y="3251200"/>
            <a:ext cx="2686050" cy="568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57650" y="3251200"/>
            <a:ext cx="2686050" cy="568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709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1352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03528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05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0049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0665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2235201"/>
            <a:ext cx="5486400" cy="95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3251200"/>
            <a:ext cx="5486400" cy="568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67.jpe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9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8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0"/>
            <a:ext cx="6858000" cy="95250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3306" y="0"/>
            <a:ext cx="6324600" cy="5343526"/>
          </a:xfrm>
        </p:spPr>
        <p:txBody>
          <a:bodyPr/>
          <a:lstStyle/>
          <a:p>
            <a:pPr algn="ctr" eaLnBrk="1" hangingPunct="1"/>
            <a:br>
              <a:rPr lang="ru-RU" alt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105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05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№1  С. МЕСЯГУТОВО МУНИЦИПАЛЬНОГО РАЙОНА ДУВАНСКИЙ РАЙОН РЕСПУБЛИКИ БАШКОРТОСТАН</a:t>
            </a:r>
            <a:br>
              <a:rPr lang="ru-RU" altLang="ru-RU" sz="4800" b="1" dirty="0"/>
            </a:br>
            <a:br>
              <a:rPr lang="ru-RU" altLang="ru-RU" sz="4800" b="1" dirty="0"/>
            </a:br>
            <a:br>
              <a:rPr lang="ru-RU" altLang="ru-RU" sz="4800" b="1" dirty="0"/>
            </a:br>
            <a:r>
              <a:rPr lang="ru-RU" alt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</a:t>
            </a:r>
            <a:r>
              <a:rPr lang="ru-RU" alt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МЕТОДИЧЕСКИЙ КАБИНЕТ ДОО»</a:t>
            </a:r>
            <a:b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4800" b="1" dirty="0"/>
            </a:br>
            <a:endParaRPr lang="en-US" altLang="ru-RU" b="1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" y="6149375"/>
            <a:ext cx="3537347" cy="1422400"/>
          </a:xfrm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–</a:t>
            </a:r>
          </a:p>
          <a:p>
            <a:pPr eaLnBrk="1" hangingPunct="1"/>
            <a:r>
              <a:rPr lang="ru-RU" alt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Солина</a:t>
            </a:r>
            <a:r>
              <a:rPr lang="ru-RU" alt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Викторовна</a:t>
            </a:r>
          </a:p>
          <a:p>
            <a:pPr eaLnBrk="1" hangingPunct="1"/>
            <a:r>
              <a:rPr lang="ru-RU" altLang="ru-RU" sz="2000" b="1" dirty="0"/>
              <a:t> </a:t>
            </a:r>
            <a:endParaRPr lang="en-US" altLang="ru-RU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ECA593-8589-49CC-81DA-B492D56F6DB2}"/>
              </a:ext>
            </a:extLst>
          </p:cNvPr>
          <p:cNvSpPr txBox="1"/>
          <p:nvPr/>
        </p:nvSpPr>
        <p:spPr>
          <a:xfrm>
            <a:off x="824825" y="1594545"/>
            <a:ext cx="48615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Первый Межрегиональный Смотр-конкурс на лучшую презентацию профессионального мастерства среди работников образовательных учреждений</a:t>
            </a:r>
          </a:p>
          <a:p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Башкортостан - 2022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6513"/>
            <a:ext cx="6853237" cy="910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" y="152401"/>
            <a:ext cx="6553200" cy="457199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МЕТОДИЧЕСКОГО КАБИНЕТА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822001"/>
              </p:ext>
            </p:extLst>
          </p:nvPr>
        </p:nvGraphicFramePr>
        <p:xfrm>
          <a:off x="457200" y="609600"/>
          <a:ext cx="5943599" cy="307238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32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5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МЕБЕЛЬ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Стеллаж для книг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Полка для пособий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Шкаф для пособий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Шкаф универсальный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Тумба 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Стол  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Стол компьютерный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Стенд информационный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Стул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Трибуна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Диван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Журнальный стол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7300" y="508952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376202"/>
              </p:ext>
            </p:extLst>
          </p:nvPr>
        </p:nvGraphicFramePr>
        <p:xfrm>
          <a:off x="457200" y="3962400"/>
          <a:ext cx="6019800" cy="316865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39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8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ТЕХНИЧЕСКИЕ</a:t>
                      </a:r>
                      <a:r>
                        <a:rPr lang="ru-RU" sz="2000" b="1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СРЕДСТВА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Компьютер 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Принтер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Колонки 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Телевизор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Магнитофон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Ноутбук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Цветной принтер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Ламинатор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Брошюратор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Фотоаппарат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11.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Музыкальный центр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2385" marR="62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572695"/>
              </p:ext>
            </p:extLst>
          </p:nvPr>
        </p:nvGraphicFramePr>
        <p:xfrm>
          <a:off x="457200" y="7391400"/>
          <a:ext cx="6019801" cy="997676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91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51" marR="58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ОСВЕТИТЕЛЬНОЕ ОБОРУДОВАНИЕ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51" marR="58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51" marR="58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1.</a:t>
                      </a:r>
                    </a:p>
                  </a:txBody>
                  <a:tcPr marL="58051" marR="58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Лампы дневного света</a:t>
                      </a:r>
                    </a:p>
                  </a:txBody>
                  <a:tcPr marL="58051" marR="58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58051" marR="58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257300" y="594042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77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53330"/>
            <a:ext cx="6853237" cy="910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946761"/>
              </p:ext>
            </p:extLst>
          </p:nvPr>
        </p:nvGraphicFramePr>
        <p:xfrm>
          <a:off x="533400" y="880745"/>
          <a:ext cx="5791200" cy="781780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27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3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30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ФЕДЕРАЛЬНЫЕ</a:t>
                      </a:r>
                      <a:r>
                        <a:rPr lang="ru-RU" sz="2000" b="1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ДОКУМЕНТЫ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1.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Федеральный закон от 29.12.2012г. № 273-ФЗ  «Об образовании в Российской Федерации» с изменениями от 16 апреля 2022 года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2.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Конвенция о правах ребенка от 15.09.1990г.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4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111000"/>
                        </a:lnSpc>
                        <a:spcAft>
                          <a:spcPts val="70"/>
                        </a:spcAft>
                        <a:buClr>
                          <a:srgbClr val="000000"/>
                        </a:buClr>
                        <a:buSzPts val="1200"/>
                        <a:buFont typeface="Wingdings"/>
                        <a:buNone/>
                      </a:pPr>
                      <a:r>
                        <a:rPr lang="ru-RU" sz="14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</a:rPr>
                        <a:t>Приказ  Министерства просвещения Российской Федерации от 31.07.2020г. № 373 «Об утверждении порядка организации  и осуществления  образовательной деятельности  по основным  общеобразовательным  программам – образовательным программам дошкольного образования»</a:t>
                      </a:r>
                      <a:endParaRPr lang="ru-RU" sz="12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Wingdings"/>
                        <a:ea typeface="Wingdings"/>
                        <a:cs typeface="Wingdings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65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4.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Федеральный государственный образовательный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стандарт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дошкольного образования (Приказ Министерства образования и науки РФ от 17 октября 2013г.  № 1155)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 изменениями на 21 января 2019 года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7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5.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111000"/>
                        </a:lnSpc>
                        <a:spcAft>
                          <a:spcPts val="70"/>
                        </a:spcAft>
                        <a:buClr>
                          <a:srgbClr val="000000"/>
                        </a:buClr>
                        <a:buSzPts val="1200"/>
                        <a:buFont typeface="Wingdings"/>
                        <a:buNone/>
                      </a:pPr>
                      <a:r>
                        <a:rPr lang="ru-RU" sz="1400" u="none" strike="noStrike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</a:rPr>
                        <a:t>СанПин</a:t>
                      </a:r>
                      <a:r>
                        <a:rPr lang="ru-RU" sz="14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</a:rPr>
                        <a:t> 1.2.3685 – 21 «Гигиенические нормативы и требования к обеспечению безопасности и (или) безвредности для человека факторов среды обитания»;</a:t>
                      </a:r>
                      <a:endParaRPr lang="ru-RU" sz="12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Wingdings"/>
                        <a:ea typeface="Wingdings"/>
                        <a:cs typeface="Wingdings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515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6.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mbria"/>
                        </a:rPr>
                        <a:t>«Санитарно-эпидемиологические требования к организации общественного питания населения»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mbria"/>
                          <a:cs typeface="Times New Roman"/>
                        </a:rPr>
                        <a:t>СанПиН 2.3/2.4.3590-20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515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7.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«Санитарно-эпидемиологические требования к организации воспитания и обучения, отдыха и оздоровления детей и молодежи» СП 2.4.3648-20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8.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Приказ Министерства образования и науки Российской Федерации от 14 июня 2013 г. № 462 «Об утверждении Порядка проведения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самообследования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образовательной организацией» с изменениями и дополнениями от 14.12.2017 г. и от 10 декабря 2013 г. № 1324 «Об утверждении показателей деятельности образовательной организации, подлежащей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самообследованию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»</a:t>
                      </a:r>
                      <a:endParaRPr lang="ru-RU" sz="1400" dirty="0"/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9.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Конституция Российской Федерации </a:t>
                      </a:r>
                      <a:r>
                        <a:rPr lang="ru-RU" sz="14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30.12.2008 № 6 ФКЗ, от 30.12.2008 </a:t>
                      </a:r>
                      <a:r>
                        <a:rPr lang="ru-RU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№ 7 ФКЗ</a:t>
                      </a:r>
                      <a:r>
                        <a:rPr lang="ru-RU" sz="14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400" b="0" i="0" kern="12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05.02.2014 </a:t>
                      </a:r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№2</a:t>
                      </a:r>
                      <a:r>
                        <a:rPr lang="ru-RU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ФКЗ</a:t>
                      </a:r>
                      <a:r>
                        <a:rPr lang="ru-RU" sz="14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от 21.07.2014 </a:t>
                      </a:r>
                      <a:r>
                        <a:rPr lang="ru-RU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№ 11 ФКЗ</a:t>
                      </a:r>
                      <a:endParaRPr lang="ru-RU" sz="1400" b="0" i="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56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«Об основных гарантиях прав ребенка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в Российской Федерации" от 24.07.1998 N 124-ФЗ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57300" y="4852988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302567"/>
            <a:ext cx="5638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1068068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359856"/>
              </p:ext>
            </p:extLst>
          </p:nvPr>
        </p:nvGraphicFramePr>
        <p:xfrm>
          <a:off x="457200" y="381000"/>
          <a:ext cx="6096000" cy="8845581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749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11.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«Методические рекомендации для дошкольных образовательных организаций по составлению основной образовательной программы дошкольного образования на основе ФГОС дошкольного образования и примерной ООП ДО»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4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12.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18.10.2013 №544н «Об утверждении профессионального стандарта «Педагог (педагогическая деятельность в сфере дошкольного, начального, общего, основного общего, среднего общего образования) (воспитатель, учитель)»с изменениями и дополнениями от 25.12.2014г и 05 .08.2016г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65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13.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Постановление Правительства России от 10 июля 2013 г. № 582 "Об утверждении Правил размещения на официальном сайте образовательной организации в информационно-телекоммуникационной сети "Интернет" и обновления информации об образовательной организации»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РЕГИОНАЛЬНЫЕ ДОКУМЕНТЫ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1.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Федеральный закон «Об образовании» в Республике Башкортостан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июля 2013 года N 696-з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2.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Закон об языках Республики Башкортостан от 15 февраля 1999 года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 216-з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Конституция РБ «Закон об основных гарантиях прав ребенка в РБ» от 31.12.1999г. № 44 З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ЛОКАЛЬНЫЕ</a:t>
                      </a:r>
                      <a:r>
                        <a:rPr lang="ru-RU" sz="2000" b="1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АКТЫ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1.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Положение о педагогическом совете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2.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Положение о внутреннем контроле в ДОО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Положение о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системе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оценки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индивидуального развития воспитанников в соответствии с ФГОС ДО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4.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Положение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о приеме на обучение по образовательным программам дошкольного образования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5.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Положение о взаимодействии с семьями воспитанников (в соответствии с ФГОС ДО)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6.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Положение о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психолого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– педагогическом консилиуме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7.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Положение об аттестационной комиссии по аттестации педагогических работников на соответствие занимаемой должности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8.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Положение о совете родителей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9.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Положение о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медико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– педагогическом совещании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10.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Номенклатура дел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старшего воспитателя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11.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Должностная инструкция старшего воспитателя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12.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Положение о режиме занятий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9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13.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Кодекс этики и служебного поведения работников ДОО</a:t>
                      </a:r>
                    </a:p>
                  </a:txBody>
                  <a:tcPr marL="58245" marR="58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49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209666"/>
              </p:ext>
            </p:extLst>
          </p:nvPr>
        </p:nvGraphicFramePr>
        <p:xfrm>
          <a:off x="609600" y="685800"/>
          <a:ext cx="5791200" cy="7550954"/>
        </p:xfrm>
        <a:graphic>
          <a:graphicData uri="http://schemas.openxmlformats.org/drawingml/2006/table">
            <a:tbl>
              <a:tblPr firstRow="1" firstCol="1" bandRow="1"/>
              <a:tblGrid>
                <a:gridCol w="45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ОРГАНИЗАЦИОННЫЕ ДОКУМЕНТЫ  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Основная образовательная программа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Адаптированная основная образовательная программа 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Рабочая программа воспитания 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Программа развития 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Годовой план               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Учебные планы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Годовой календарный учебный график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План организованной образовательной деятельности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9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Режим дня 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Материалы по педагогической диагностике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8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Картотека наблюдений за деятельностью педагогических кадров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301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Документация по аттестации педагогических кадров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301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Материалы по тематическому контролю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301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14.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Протоколы педагогических советов и материалы к ним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301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Мониторинг качества воспитания и образования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301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16.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Дополнительные образовательные программы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301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17.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Материалы по индивидуальной оценке качества образований воспитанников ДОО</a:t>
                      </a:r>
                    </a:p>
                  </a:txBody>
                  <a:tcPr marL="57266" marR="572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2701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129462"/>
              </p:ext>
            </p:extLst>
          </p:nvPr>
        </p:nvGraphicFramePr>
        <p:xfrm>
          <a:off x="533400" y="304800"/>
          <a:ext cx="6019800" cy="33985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15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4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indent="29718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ТЕМАТИЧЕСКИЕ ПАПКИ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Дополнительные образовательные программы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Картотека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наблюдений за деятельностью педагогических кадров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3.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Конспекты ООД педагогических кадров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4.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Картотека проверки документации педагогических кадров</a:t>
                      </a: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5.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Материалы по передовому педагогическому опыту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Аналитические отчеты педагогов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7.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Материалы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по аттестации педагогов  на соответствие занимаемой должности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8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Материалы к лексическим темам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9.</a:t>
                      </a: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Портфолио педагогов</a:t>
                      </a:r>
                    </a:p>
                  </a:txBody>
                  <a:tcPr marL="57449" marR="57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318264"/>
              </p:ext>
            </p:extLst>
          </p:nvPr>
        </p:nvGraphicFramePr>
        <p:xfrm>
          <a:off x="533400" y="3886200"/>
          <a:ext cx="6019800" cy="499872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34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52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НАГЛЯДНЫЕ ПОСОБИЯ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1.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Планшет геометрических фигур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52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2. 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Счетный материал на магнитах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Объемные фигуры народно – декоративного искусства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4.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Дидактический материал, игры по лексическим темам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5.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Наборы 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Лего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» 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6.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Макет «Светофор»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7.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Развивающие лото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8.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Геометрические фигуры (тела)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9. 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Макет дорожной разметки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Муляжи овощей, фруктов, грибов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11.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Пирамидки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Мозаики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Спецмашины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Раздаточный материал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Коллекция учебная 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Мебель, посуда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Сюжетные картины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Предметные картины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Куклы различных профессий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Дидактические игры, пособия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Оборудование для опытов и экспериментов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2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Развивающие игры</a:t>
                      </a:r>
                    </a:p>
                  </a:txBody>
                  <a:tcPr marL="57416" marR="57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57300" y="4335463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596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200" y="228599"/>
            <a:ext cx="6705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 ЛИТЕРАТУРА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</a:t>
            </a:r>
          </a:p>
          <a:p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52525"/>
            <a:ext cx="6908800" cy="769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9263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381000"/>
            <a:ext cx="5829300" cy="990600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ОБРАЗОВАТЕЛЬНАЯ ОБЛАСТЬ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«РЕЧЕВОЕ РАЗВИТИЕ»</a:t>
            </a: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475581"/>
            <a:ext cx="6908800" cy="619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584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500" y="448205"/>
            <a:ext cx="6629400" cy="924982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ОБРАЗОВАТЕЛЬНАЯ ОБЛАСТЬ «ПОЗНАВАТЕЛЬНОЕ РАЗВИТИЕ»</a:t>
            </a: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3187"/>
            <a:ext cx="6908800" cy="777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 bwMode="auto">
          <a:xfrm>
            <a:off x="152400" y="8915400"/>
            <a:ext cx="67056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19233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90600" y="762000"/>
            <a:ext cx="5520332" cy="1143000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ОБРАЗОВАТЕЛЬНАЯ ОБЛАСТЬ 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«ФИЗИЧЕСКОЕ РАЗВИТИЕ»</a:t>
            </a: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026" name="Picture 2" descr="C:\Users\Metodist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952" y="5410200"/>
            <a:ext cx="4427095" cy="294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" y="2057400"/>
            <a:ext cx="69088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3749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3200" y="1447800"/>
            <a:ext cx="6400800" cy="1229782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Образовательная область 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«Художественно - эстетическое развитие»</a:t>
            </a: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6999"/>
            <a:ext cx="6908800" cy="551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659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6853714" cy="91059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438900" cy="3886200"/>
          </a:xfrm>
        </p:spPr>
        <p:txBody>
          <a:bodyPr/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Цель: Оформление методического кабинета, как творческой мастерской для профессиональной деятельности педагогов ДОО. Оснащение методическими материалами и оборудованием в соответствии с ФГОС ДО.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 современном этапе в связи с введением ФГОС ДО, возникла необходимость обновления и повышения качества дошкольного образования, введения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методического обеспечения дошкольного образования нового поколения, направленное на выявление и развитие творческих и познавательных способностей детей, а так же выравнивание стартовых возможностей выпускника дошкольной образовательной организации при переходе на новый возрастной этап систематического обучения в школе.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 связи с этим возникает острая необходимость в педагогических кадрах, способных реализовать данный стандарт в системе дошкольного образования. И поэтому самая главная и существенная задача методического кабинета ДОО  - оказать реальную помощь педагогам в развитии их мастерства, как сплава профессиональных знаний и умений, необходимых для современного педагога свойств и качеств личности. С этой целью создан банк данных о педагогических кадрах ДОО, представленных ниже в виде диаграмм.</a:t>
            </a:r>
          </a:p>
        </p:txBody>
      </p:sp>
      <p:pic>
        <p:nvPicPr>
          <p:cNvPr id="3" name="Рисунок 2" descr="C:\Users\Metodist\Desktop\Рисунок6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43400"/>
            <a:ext cx="5863590" cy="4186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22299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228600" y="1676400"/>
            <a:ext cx="7467600" cy="3429000"/>
          </a:xfrm>
        </p:spPr>
        <p:txBody>
          <a:bodyPr/>
          <a:lstStyle/>
          <a:p>
            <a:pPr algn="ctr"/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МЕТОДИЧЕСКИХ МАТЕРИАЛОВ И ОБОРУДОВАНИЯ В ОБРАЗОВАТЕЛЬНОМ ПРОСТРАНСТВЕ МЕТОДИЧЕСКОГО КАБИНЕТА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81512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6324599" cy="7158567"/>
          </a:xfrm>
        </p:spPr>
        <p:txBody>
          <a:bodyPr/>
          <a:lstStyle/>
          <a:p>
            <a:r>
              <a:rPr lang="ru-RU" sz="1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Методический кабинет является центром всей методической    работы нашей дошкольной образовательной организации.</a:t>
            </a:r>
            <a:br>
              <a:rPr lang="ru-RU" sz="1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Ему мы отводим ведущую роль в оказании педагогам помощи в организации образовательного процесса, обеспечении их непрерывного саморазвития, обобщении передового педагогического опыта, повышении компетентности родителей в вопросах воспитания и обучения детей. Методический кабинет - это копилка лучших традиций нашей дошкольной образовательной организации.</a:t>
            </a:r>
            <a:br>
              <a:rPr lang="ru-RU" sz="1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Он  соответствует таким требованиям как информативность, доступность, эстетичность, содержательность, обеспечение мотивации и активности в развитии.</a:t>
            </a:r>
            <a:br>
              <a:rPr lang="ru-RU" sz="1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Все материалы и оборудование методического кабинета укомплектованы в соответствии с ФГОС ДО, ООП, АООП, дополнительными образовательными программами, направленностью групп.</a:t>
            </a:r>
            <a:br>
              <a:rPr lang="ru-RU" sz="1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br>
              <a:rPr lang="ru-RU" sz="1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0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781" y="609600"/>
            <a:ext cx="6553200" cy="327660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/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/>
              <a:t>   </a:t>
            </a:r>
          </a:p>
        </p:txBody>
      </p:sp>
      <p:pic>
        <p:nvPicPr>
          <p:cNvPr id="1026" name="Picture 2" descr="C:\Users\Metodist\Desktop\ЕВ\DSCN42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114800"/>
            <a:ext cx="5130142" cy="3848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577743" y="8228111"/>
            <a:ext cx="19558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кабинет</a:t>
            </a:r>
          </a:p>
        </p:txBody>
      </p:sp>
    </p:spTree>
    <p:extLst>
      <p:ext uri="{BB962C8B-B14F-4D97-AF65-F5344CB8AC3E}">
        <p14:creationId xmlns:p14="http://schemas.microsoft.com/office/powerpoint/2010/main" val="1772605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04800"/>
            <a:ext cx="5829300" cy="3352799"/>
          </a:xfrm>
        </p:spPr>
        <p:txBody>
          <a:bodyPr/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Основным   оснащением   кабинета   являются    учебно-методическая литература, комплекты наглядных и систематизированных  материалов, мультимедийные  презентации   в   соответствии   с   образовательными областями ФГОС ДО, дидактические материалы.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   Все материалы методического кабинета классифицируются: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нормативно-правовая документация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методическая документация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научно-методическое обеспечение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образовательного процесса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наглядно–иллюстративный материал (демонстрационный и раздаточный)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литература педагогическая и детская, периодические издания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 выставки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026" name="Picture 2" descr="C:\Users\Metodist\Desktop\ЕВ\DSCN42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78" y="3433762"/>
            <a:ext cx="2958765" cy="2219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Metodist\Desktop\ЕВ\DSCN42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433761"/>
            <a:ext cx="2958766" cy="2219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Metodist\Desktop\ЕВ\DSCN42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587" y="5934075"/>
            <a:ext cx="3901437" cy="2926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16065" y="5624511"/>
            <a:ext cx="2843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Стенд «Готовимся к педсовету»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63784" y="5653086"/>
            <a:ext cx="16987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Сюжетные картины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01138" y="8836223"/>
            <a:ext cx="18210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для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14622789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28575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138" y="8836223"/>
            <a:ext cx="18210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для педагогов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68608" y="8229600"/>
            <a:ext cx="4319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документация на 2022 – 2023 учебный год</a:t>
            </a:r>
          </a:p>
        </p:txBody>
      </p:sp>
      <p:pic>
        <p:nvPicPr>
          <p:cNvPr id="2050" name="Picture 2" descr="C:\Users\Metodist\Desktop\Рабочий стол Е.В\сканы\001 (4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8" t="4176" r="2401" b="3891"/>
          <a:stretch/>
        </p:blipFill>
        <p:spPr bwMode="auto">
          <a:xfrm>
            <a:off x="685800" y="533400"/>
            <a:ext cx="24860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etodist\Desktop\Рабочий стол Е.В\сканы\ёРП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" t="5068" r="4494" b="2610"/>
          <a:stretch/>
        </p:blipFill>
        <p:spPr bwMode="auto">
          <a:xfrm>
            <a:off x="676275" y="4333412"/>
            <a:ext cx="2495550" cy="343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etodist\Desktop\Рабочий стол Е.В\доки и сканы титульных\0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8" t="4371" r="4077" b="2649"/>
          <a:stretch/>
        </p:blipFill>
        <p:spPr bwMode="auto">
          <a:xfrm>
            <a:off x="3771900" y="4333412"/>
            <a:ext cx="2362200" cy="347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Metodist\Desktop\Рабочий стол Е.В\сканы\001 (5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5" t="4834" r="1107" b="3384"/>
          <a:stretch/>
        </p:blipFill>
        <p:spPr bwMode="auto">
          <a:xfrm>
            <a:off x="3810000" y="516335"/>
            <a:ext cx="2486026" cy="361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777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-28575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138" y="8836223"/>
            <a:ext cx="18210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для педагогов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68608" y="8229600"/>
            <a:ext cx="4319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документация на 2022 – 2023 учебный год</a:t>
            </a:r>
          </a:p>
        </p:txBody>
      </p:sp>
      <p:pic>
        <p:nvPicPr>
          <p:cNvPr id="3074" name="Picture 2" descr="C:\Users\Metodist\Desktop\Рабочий стол Е.В\доки и сканы титульных\0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0"/>
          <a:stretch/>
        </p:blipFill>
        <p:spPr bwMode="auto">
          <a:xfrm>
            <a:off x="457200" y="768186"/>
            <a:ext cx="1881028" cy="277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etodist\Desktop\Рабочий стол Е.В\доки и сканы титульных\0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"/>
          <a:stretch/>
        </p:blipFill>
        <p:spPr bwMode="auto">
          <a:xfrm>
            <a:off x="2529713" y="755355"/>
            <a:ext cx="1934240" cy="277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etodist\Desktop\Рабочий стол Е.В\доки и сканы титульных\0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t="7117"/>
          <a:stretch/>
        </p:blipFill>
        <p:spPr bwMode="auto">
          <a:xfrm>
            <a:off x="4648200" y="781018"/>
            <a:ext cx="1956614" cy="274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Metodist\Desktop\Рабочий стол Е.В\доки и сканы титульных\00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7" t="4248" r="2894" b="-1"/>
          <a:stretch/>
        </p:blipFill>
        <p:spPr bwMode="auto">
          <a:xfrm rot="5400000">
            <a:off x="973126" y="3341699"/>
            <a:ext cx="1961378" cy="3050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Metodist\Desktop\Рабочий стол Е.В\доки и сканы титульных\00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2" r="4527"/>
          <a:stretch/>
        </p:blipFill>
        <p:spPr bwMode="auto">
          <a:xfrm rot="5400000">
            <a:off x="4174322" y="3364081"/>
            <a:ext cx="1933576" cy="29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Metodist\Desktop\Рабочий стол Е.В\доки и сканы титульных\00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8"/>
          <a:stretch/>
        </p:blipFill>
        <p:spPr bwMode="auto">
          <a:xfrm rot="5400000">
            <a:off x="2371244" y="5621024"/>
            <a:ext cx="2042486" cy="299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75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Metodist\Desktop\ЕВ\DSCN43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721774"/>
            <a:ext cx="4648200" cy="348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etodist\Desktop\ЕВ\DSCN42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66800"/>
            <a:ext cx="4546000" cy="340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147" y="8352680"/>
            <a:ext cx="42409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педагогической компетенции через ИКТ</a:t>
            </a:r>
          </a:p>
        </p:txBody>
      </p:sp>
    </p:spTree>
    <p:extLst>
      <p:ext uri="{BB962C8B-B14F-4D97-AF65-F5344CB8AC3E}">
        <p14:creationId xmlns:p14="http://schemas.microsoft.com/office/powerpoint/2010/main" val="39938798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-76199"/>
            <a:ext cx="5837635" cy="838199"/>
          </a:xfrm>
        </p:spPr>
        <p:txBody>
          <a:bodyPr/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Соблюдаются требования к содержанию материалов, находящихся в кабинете: они доступны, систематизированы и удобно расположены.</a:t>
            </a:r>
          </a:p>
        </p:txBody>
      </p:sp>
      <p:pic>
        <p:nvPicPr>
          <p:cNvPr id="1026" name="Picture 2" descr="C:\Users\Metodist\Desktop\ЕВ\DSCN42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813" y="990600"/>
            <a:ext cx="3999273" cy="2999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Metodist\Desktop\ЕВ\DSCN42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3869" y="5055679"/>
            <a:ext cx="3763437" cy="2822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Metodist\Desktop\ЕВ\DSCN42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39729" y="5027105"/>
            <a:ext cx="3763436" cy="2822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361950" y="4066012"/>
            <a:ext cx="655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папки с материалами к лексическим темам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" y="8348846"/>
            <a:ext cx="35242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ознакомления дошкольников с родным краем и художественно- прикладным творчеством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00450" y="8348846"/>
            <a:ext cx="32575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Периодические издания. 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по передовому педагогическому опыту</a:t>
            </a:r>
          </a:p>
        </p:txBody>
      </p:sp>
    </p:spTree>
    <p:extLst>
      <p:ext uri="{BB962C8B-B14F-4D97-AF65-F5344CB8AC3E}">
        <p14:creationId xmlns:p14="http://schemas.microsoft.com/office/powerpoint/2010/main" val="35878824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Metodist\Desktop\ЕВ\DSCN42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399" y="1263482"/>
            <a:ext cx="3885927" cy="2914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Metodist\Desktop\ЕВ\DSCN42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9427" y="5259346"/>
            <a:ext cx="3453942" cy="2590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Users\Metodist\Desktop\ЕВ\DSCN42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99404" y="5257419"/>
            <a:ext cx="3438524" cy="2579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63382" y="152400"/>
            <a:ext cx="63246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 методического кабинета направлено на оказание помощи педагогам в организации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-образовательного процесса, повышении педагогического мастерства, взаимодействии с родителями и просто в повседневной деятельности: подготовке к рабочему дню, педагогическому совету и т. д.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27135" y="4259820"/>
            <a:ext cx="4169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методических материалов для оказания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профессиональной помощи педагогам ДОО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57" y="8455967"/>
            <a:ext cx="3572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и художественная литература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11743" y="8455966"/>
            <a:ext cx="3146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 для использования на ООД, 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организованной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129795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Metodist\Desktop\ЕВ\DSCN42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54" y="971550"/>
            <a:ext cx="4704484" cy="35287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Metodist\Desktop\ЕВ\DSCN42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54" y="5339238"/>
            <a:ext cx="4704484" cy="35287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304800" y="232886"/>
            <a:ext cx="6324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полках размещена информация для педагогов, направленная на повышение профессионального мастерства каждого педагога, на обобщение и развитие творческого потенциала педагогического коллектива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1257" y="4600574"/>
            <a:ext cx="49670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Стенды для педагогов: «Все о профессиональном стандарте», 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«Инновационные технологии в свете ФГОС ДО», 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ППРС в соответствии с ФГОС ДО»</a:t>
            </a:r>
          </a:p>
        </p:txBody>
      </p:sp>
    </p:spTree>
    <p:extLst>
      <p:ext uri="{BB962C8B-B14F-4D97-AF65-F5344CB8AC3E}">
        <p14:creationId xmlns:p14="http://schemas.microsoft.com/office/powerpoint/2010/main" val="29259030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Metodist\Desktop\ЕВ\DSCN42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685800"/>
            <a:ext cx="2869790" cy="2152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etodist\Desktop\ЕВ\DSCN42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666691"/>
            <a:ext cx="2895264" cy="2171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Metodist\Desktop\ЕВ\DSCN42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92" y="3124200"/>
            <a:ext cx="2920548" cy="2190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Metodist\Desktop\ЕВ\DSCN42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316" y="3105149"/>
            <a:ext cx="2920548" cy="2190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Metodist\Desktop\ЕВ\DSCN422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52" y="5610225"/>
            <a:ext cx="2965050" cy="2224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Metodist\Desktop\ЕВ\DSCN422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610224"/>
            <a:ext cx="2965051" cy="2224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0600" y="8077199"/>
            <a:ext cx="533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Материалы, оборудование, пособия для всех видов организованной деятельности размещены в шкафах и подписаны для удобства пользования педагогам</a:t>
            </a:r>
          </a:p>
        </p:txBody>
      </p:sp>
    </p:spTree>
    <p:extLst>
      <p:ext uri="{BB962C8B-B14F-4D97-AF65-F5344CB8AC3E}">
        <p14:creationId xmlns:p14="http://schemas.microsoft.com/office/powerpoint/2010/main" val="40874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6853714" cy="9105900"/>
          </a:xfrm>
          <a:prstGeom prst="rect">
            <a:avLst/>
          </a:prstGeom>
        </p:spPr>
      </p:pic>
      <p:pic>
        <p:nvPicPr>
          <p:cNvPr id="3" name="Рисунок 2" descr="C:\Users\Metodist\Desktop\Рисунок8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49" y="685800"/>
            <a:ext cx="5558790" cy="3892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94" y="5181600"/>
            <a:ext cx="5499100" cy="321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870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 bwMode="auto">
          <a:xfrm>
            <a:off x="2457450" y="4267200"/>
            <a:ext cx="2209800" cy="1828799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МЕТОДИЧЕСКОГО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КАБИНЕТА</a:t>
            </a:r>
          </a:p>
        </p:txBody>
      </p:sp>
      <p:sp>
        <p:nvSpPr>
          <p:cNvPr id="3" name="Овал 2"/>
          <p:cNvSpPr/>
          <p:nvPr/>
        </p:nvSpPr>
        <p:spPr bwMode="auto">
          <a:xfrm>
            <a:off x="2381250" y="1604962"/>
            <a:ext cx="2209800" cy="16002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Информационный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компонент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" name="Овал 3"/>
          <p:cNvSpPr/>
          <p:nvPr/>
        </p:nvSpPr>
        <p:spPr bwMode="auto">
          <a:xfrm>
            <a:off x="4667250" y="2993231"/>
            <a:ext cx="2124075" cy="15144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Социальный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компонент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247650" y="3124200"/>
            <a:ext cx="2076450" cy="160019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Оргтехнический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компонент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4276957" y="6258486"/>
            <a:ext cx="2286000" cy="16002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Эргономический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компонент</a:t>
            </a:r>
          </a:p>
        </p:txBody>
      </p:sp>
      <p:sp>
        <p:nvSpPr>
          <p:cNvPr id="7" name="Овал 6"/>
          <p:cNvSpPr/>
          <p:nvPr/>
        </p:nvSpPr>
        <p:spPr bwMode="auto">
          <a:xfrm>
            <a:off x="809625" y="6268011"/>
            <a:ext cx="2209800" cy="15906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Технологический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компонент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>
            <a:off x="3467100" y="2514600"/>
            <a:ext cx="0" cy="3048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 стрелкой 8"/>
          <p:cNvCxnSpPr/>
          <p:nvPr/>
        </p:nvCxnSpPr>
        <p:spPr bwMode="auto">
          <a:xfrm>
            <a:off x="3495675" y="3205162"/>
            <a:ext cx="9525" cy="1109662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 стрелкой 10"/>
          <p:cNvCxnSpPr/>
          <p:nvPr/>
        </p:nvCxnSpPr>
        <p:spPr bwMode="auto">
          <a:xfrm>
            <a:off x="2324100" y="4138612"/>
            <a:ext cx="533400" cy="352425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Прямая соединительная линия 13"/>
          <p:cNvCxnSpPr/>
          <p:nvPr/>
        </p:nvCxnSpPr>
        <p:spPr bwMode="auto">
          <a:xfrm flipV="1">
            <a:off x="2152650" y="5638800"/>
            <a:ext cx="457200" cy="6858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Прямая соединительная линия 15"/>
          <p:cNvCxnSpPr/>
          <p:nvPr/>
        </p:nvCxnSpPr>
        <p:spPr bwMode="auto">
          <a:xfrm flipH="1" flipV="1">
            <a:off x="4572000" y="5571564"/>
            <a:ext cx="476018" cy="72502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единительная линия 17"/>
          <p:cNvCxnSpPr/>
          <p:nvPr/>
        </p:nvCxnSpPr>
        <p:spPr bwMode="auto">
          <a:xfrm flipH="1">
            <a:off x="4286482" y="4086225"/>
            <a:ext cx="476018" cy="32861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504709" y="228600"/>
            <a:ext cx="6115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КОМПОНЕНТЫ ОСНАЩЕНИЯ МЕТОДИЧЕСКОГО КАБИНЕТА</a:t>
            </a:r>
          </a:p>
        </p:txBody>
      </p:sp>
    </p:spTree>
    <p:extLst>
      <p:ext uri="{BB962C8B-B14F-4D97-AF65-F5344CB8AC3E}">
        <p14:creationId xmlns:p14="http://schemas.microsoft.com/office/powerpoint/2010/main" val="3421610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400" y="2819400"/>
            <a:ext cx="670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ЭРГОНОМИЧЕСКИЙ КОМПОНЕНТ</a:t>
            </a:r>
          </a:p>
        </p:txBody>
      </p:sp>
    </p:spTree>
    <p:extLst>
      <p:ext uri="{BB962C8B-B14F-4D97-AF65-F5344CB8AC3E}">
        <p14:creationId xmlns:p14="http://schemas.microsoft.com/office/powerpoint/2010/main" val="16997798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50" y="381000"/>
            <a:ext cx="6372225" cy="914400"/>
          </a:xfrm>
        </p:spPr>
        <p:txBody>
          <a:bodyPr/>
          <a:lstStyle/>
          <a:p>
            <a:endParaRPr lang="ru-RU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ЭРГОНОМИЧЕСКИЙ КОМПОНЕНТ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(Зона коллективной и индивидуальной работы)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63436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Metodist\Desktop\ЕВ\DSCN42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3962400"/>
            <a:ext cx="6200775" cy="46511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23825" y="2524125"/>
            <a:ext cx="65531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наиболее эффективной работы методического кабинета, ставим своей задачей сделать накопленный опыт живым, доступным, научить педагогов творчески переносить его в работу с детьми, так организовать работу этого методического центра, чтобы воспитатели чувствовали себя в нем, как в своем рабочем кабинете. </a:t>
            </a:r>
          </a:p>
        </p:txBody>
      </p:sp>
    </p:spTree>
    <p:extLst>
      <p:ext uri="{BB962C8B-B14F-4D97-AF65-F5344CB8AC3E}">
        <p14:creationId xmlns:p14="http://schemas.microsoft.com/office/powerpoint/2010/main" val="37346690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Metodist\Desktop\ЕВ\DSCN42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92" y="1524000"/>
            <a:ext cx="4168397" cy="3126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Metodist\Desktop\ЕВ\DSCN42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441" y="5307401"/>
            <a:ext cx="4383101" cy="3287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299113" y="224135"/>
            <a:ext cx="43740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КОЛЛЕКТИВНОЙ РАБОТЫ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699730"/>
            <a:ext cx="6477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 зоне коллективной работы проходят педагогические советы, семинары, консультации,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педагогические совещания, мастер – классы и другие формы методической работы.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9113" y="4784181"/>
            <a:ext cx="4391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кабинет светлый, просторный, 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удобный для работы всего педагогического коллектива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125" y="862078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«Использование игровых технологий 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режимных моментов» </a:t>
            </a:r>
          </a:p>
        </p:txBody>
      </p:sp>
    </p:spTree>
    <p:extLst>
      <p:ext uri="{BB962C8B-B14F-4D97-AF65-F5344CB8AC3E}">
        <p14:creationId xmlns:p14="http://schemas.microsoft.com/office/powerpoint/2010/main" val="12674080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Metodist\Desktop\ЕВ\DSCN42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58788"/>
            <a:ext cx="4494926" cy="3371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Metodist\Desktop\ЕВ\DSCN42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694" y="4876800"/>
            <a:ext cx="4850381" cy="3638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28600" y="264974"/>
            <a:ext cx="647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Для создания комфорта и удобства, в методическом кабинете  создана зона отдыха, где педагоги могут выпить чашку чая или кофе и обсудить некоторые педагогические вопросы и проблемы, разработать совместные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образовательные планы.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90650" y="4572000"/>
            <a:ext cx="32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отдыха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24075" y="8608367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обсуждают  педагогические мероприятия.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17383473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4" y="206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Metodist\Desktop\ЕВ\DSCN42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162" y="1828107"/>
            <a:ext cx="3796087" cy="2847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C:\Users\Metodist\Desktop\ЕВ\DSCN42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64566" y="5437723"/>
            <a:ext cx="3636854" cy="2727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09292" y="536013"/>
            <a:ext cx="586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Наличие хорошего технического оснащения позволяет грамотно составлять учебную документацию, разрабатывать  образовательные программы, составлять материалы планирования и учета повышения квалификации и аттестации педагогических кадров, составлять банк данных о педагогических кадрах.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74003"/>
            <a:ext cx="601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ЗОНА СТАРШЕГО ВОСПИТАТЕЛЯ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00" y="4665968"/>
            <a:ext cx="3047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Рабочее место старшего воспитателя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88122" y="8629649"/>
            <a:ext cx="20036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педсовету</a:t>
            </a:r>
          </a:p>
        </p:txBody>
      </p:sp>
    </p:spTree>
    <p:extLst>
      <p:ext uri="{BB962C8B-B14F-4D97-AF65-F5344CB8AC3E}">
        <p14:creationId xmlns:p14="http://schemas.microsoft.com/office/powerpoint/2010/main" val="22111370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Metodist\Desktop\ЕВ\DSCN42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8" y="3657600"/>
            <a:ext cx="5267949" cy="3951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Metodist\Desktop\33_1500x_150935455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03" y="1566863"/>
            <a:ext cx="2531901" cy="15906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19200" y="167015"/>
            <a:ext cx="473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ИНДИВИДУАЛЬНОЙ РАБОТЫ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5753" y="718810"/>
            <a:ext cx="64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Зона индивидуальной работы содержит принтер, ноутбук  с выходом в сеть Интернет. Здесь педагоги находят разнообразный образовательный материал, готовятся к ООД, показательным и другим мероприятиям.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7848600"/>
            <a:ext cx="4587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зоны индивидуальной работы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(ноутбук с выходом в сеть Интернет)</a:t>
            </a:r>
          </a:p>
        </p:txBody>
      </p:sp>
    </p:spTree>
    <p:extLst>
      <p:ext uri="{BB962C8B-B14F-4D97-AF65-F5344CB8AC3E}">
        <p14:creationId xmlns:p14="http://schemas.microsoft.com/office/powerpoint/2010/main" val="1324576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400" y="2743200"/>
            <a:ext cx="6477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ОРГТЕХНИЧЕСКИЙ КОМПОНЕНТ</a:t>
            </a:r>
          </a:p>
        </p:txBody>
      </p:sp>
    </p:spTree>
    <p:extLst>
      <p:ext uri="{BB962C8B-B14F-4D97-AF65-F5344CB8AC3E}">
        <p14:creationId xmlns:p14="http://schemas.microsoft.com/office/powerpoint/2010/main" val="18061831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Metodist\Desktop\ЕВ\DSCN42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262662"/>
            <a:ext cx="3558964" cy="2669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700" y="0"/>
            <a:ext cx="6400800" cy="1828800"/>
          </a:xfrm>
        </p:spPr>
        <p:txBody>
          <a:bodyPr/>
          <a:lstStyle/>
          <a:p>
            <a:pPr lvl="0" algn="ctr"/>
            <a:endParaRPr lang="ru-RU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ОРГТЕХНИЧЕСКИЙ КОМПОНЕНТ</a:t>
            </a:r>
          </a:p>
          <a:p>
            <a:pPr algn="just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(наличие компьютера и </a:t>
            </a:r>
            <a:r>
              <a:rPr lang="ru-RU" sz="1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перифирической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техники – в методическом кабинете это принтер, сканер, ксерокс, электронные  носители с материалами, все программное обеспечение, выход в сеть Интернет. Имеется телевизор, музыкальный центр, магнитофон, ламинатор, </a:t>
            </a:r>
            <a:r>
              <a:rPr lang="ru-RU" sz="1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брошюратор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5829300" cy="685800"/>
          </a:xfrm>
        </p:spPr>
        <p:txBody>
          <a:bodyPr/>
          <a:lstStyle/>
          <a:p>
            <a:pPr algn="just"/>
            <a:br>
              <a:rPr lang="ru-RU" sz="180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Приобретение и передача профессиональных знаний и опыта педагогов с помощью компьютерной техники. </a:t>
            </a:r>
            <a:br>
              <a:rPr lang="ru-RU" sz="180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1400" b="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основных требований к современному педагогу является умение владеть основными техническими средствами, информационно – коммуникационными технологиями. Для этого в нашем методическом кабинете созданы все необходимые условия.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6262662"/>
            <a:ext cx="2624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обучения</a:t>
            </a:r>
          </a:p>
        </p:txBody>
      </p:sp>
      <p:pic>
        <p:nvPicPr>
          <p:cNvPr id="9" name="Picture 2" descr="C:\Users\Metodist\Desktop\ЕВ\DSCN42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81400"/>
            <a:ext cx="3381105" cy="2536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7300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304800" y="2819400"/>
            <a:ext cx="746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КОМПОНЕНТ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267979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57175"/>
            <a:ext cx="6862762" cy="940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219200"/>
            <a:ext cx="6324600" cy="2438400"/>
          </a:xfrm>
        </p:spPr>
        <p:txBody>
          <a:bodyPr/>
          <a:lstStyle/>
          <a:p>
            <a:pPr marL="273050" lvl="0" indent="-273050" eaLnBrk="1" hangingPunct="1">
              <a:spcBef>
                <a:spcPts val="600"/>
              </a:spcBef>
            </a:pPr>
            <a:r>
              <a:rPr lang="ru-RU" sz="1400" kern="12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400" b="0" kern="12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0" kern="12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 обогащения  профессиональной  компетентности   воспитателей,  специалистов.</a:t>
            </a:r>
            <a:br>
              <a:rPr lang="ru-RU" sz="1600" b="0" kern="12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0" kern="12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kern="12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сбора, обобщения и распространения педагогической    информации и педагогического опыта педагогов ДОО.</a:t>
            </a:r>
            <a:br>
              <a:rPr lang="ru-RU" sz="1600" b="0" kern="12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0" kern="12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kern="12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 нормативно - правовой,  педагогической,  социальной  информации, иллюстрирующей результативность деятельности учреждения</a:t>
            </a:r>
            <a:r>
              <a:rPr lang="ru-RU" sz="1600" b="0" kern="1200" cap="none" dirty="0">
                <a:solidFill>
                  <a:prstClr val="black"/>
                </a:solidFill>
                <a:latin typeface="Century Schoolbook"/>
              </a:rPr>
              <a:t>.</a:t>
            </a:r>
            <a:br>
              <a:rPr lang="ru-RU" sz="1600" b="0" kern="1200" cap="none" dirty="0">
                <a:solidFill>
                  <a:prstClr val="black"/>
                </a:solidFill>
                <a:latin typeface="Century Schoolbook"/>
              </a:rPr>
            </a:br>
            <a:endParaRPr lang="ru-RU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464343" y="317212"/>
            <a:ext cx="5943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методический кабинет дошкольной образовательной организации – это: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5768" y="3810000"/>
            <a:ext cx="5943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FontTx/>
              <a:buNone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деятельности методического кабинета  является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методической работы в ДОО, создание единого информационного и методического пространства.</a:t>
            </a:r>
          </a:p>
          <a:p>
            <a:pPr marL="0" indent="0" algn="just">
              <a:buFontTx/>
              <a:buNone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FontTx/>
              <a:buNone/>
              <a:defRPr/>
            </a:pP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Задачи работы методического кабинета:</a:t>
            </a:r>
          </a:p>
          <a:p>
            <a:pPr lvl="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непрерывного повышения квалификации педагогических работников;</a:t>
            </a:r>
          </a:p>
          <a:p>
            <a:pPr lvl="0" algn="just"/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обучения всех участников образовательного процесса новым технологиям обучения и воспитания;</a:t>
            </a:r>
          </a:p>
          <a:p>
            <a:pPr lvl="0" algn="just"/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диагностирование запросов и корректировка методических затруднений педагогов;</a:t>
            </a:r>
          </a:p>
          <a:p>
            <a:pPr lvl="0" algn="just"/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развитие и поддержка инициативы педагогов, стремления к творческому росту, проявления своей педагогической индивидуальности;</a:t>
            </a:r>
          </a:p>
          <a:p>
            <a:pPr lvl="0" algn="just"/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распространение опыта работы лучших педагогов ДОО</a:t>
            </a:r>
            <a:r>
              <a:rPr lang="ru-RU" sz="1600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238158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6095999" cy="381000"/>
          </a:xfrm>
        </p:spPr>
        <p:txBody>
          <a:bodyPr/>
          <a:lstStyle/>
          <a:p>
            <a:r>
              <a:rPr lang="ru-RU" sz="200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Повышение педагогической компетенции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" y="152400"/>
            <a:ext cx="6553200" cy="1447800"/>
          </a:xfrm>
        </p:spPr>
        <p:txBody>
          <a:bodyPr/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КОМПОНЕНТ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(Представлен разнообразными информационными источниками – педагогическая и художественная литература, нормативно – правовая база, информационно – рекламные объекты)</a:t>
            </a:r>
          </a:p>
        </p:txBody>
      </p:sp>
      <p:pic>
        <p:nvPicPr>
          <p:cNvPr id="6" name="Picture 3" descr="C:\Users\Metodist\Desktop\ЕВ\DSCN42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5032593"/>
            <a:ext cx="4847648" cy="3636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762000" y="1905000"/>
            <a:ext cx="5715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 методическом кабинете сосредоточены нормативные и инструктивные материалы, издаваемые органами управления образованием и другими вышестоящими организациями.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Обязательным  документом, определяющий характер деятельности педагогов, являются: Федеральный Закон  «Об образовании в Российской Федерации», «Порядок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образования», «Федеральный государственный образовательный стандарт» – и другие, с которыми должны быть ознакомлены все сотрудники ДОО. Нормативные и инструктивные документы являются обязательными для выполнения. 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4000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Metodist\Desktop\ЕВ\DSCN42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883" y="5943600"/>
            <a:ext cx="3529977" cy="2647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Metodist\Desktop\ЕВ\DSCN42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3" y="3761074"/>
            <a:ext cx="3657175" cy="2743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19100" y="228600"/>
            <a:ext cx="60455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методическом кабинете создана библиотека, которая  состоит из трех частей:</a:t>
            </a:r>
          </a:p>
          <a:p>
            <a:pPr algn="l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Методическая литература</a:t>
            </a:r>
          </a:p>
          <a:p>
            <a:pPr marL="285750" indent="-285750" algn="l">
              <a:buFontTx/>
              <a:buChar char="-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литература</a:t>
            </a:r>
          </a:p>
          <a:p>
            <a:pPr marL="285750" indent="-285750" algn="l">
              <a:buFontTx/>
              <a:buChar char="-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Периодические издания, которая постоянно пополняется. 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Раздел «Методическая литература» оснащен в соответствии с основной общеобразовательной программой  - по образовательным областям «Физическое развитие», «Познавательное развитие», «Социально-коммуникативное», «Художественно-эстетическое развитие», «Речевое развитие».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43350" y="5195411"/>
            <a:ext cx="2895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литература сформирована по образовательным областям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399" y="6629400"/>
            <a:ext cx="2457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литература</a:t>
            </a:r>
            <a:r>
              <a:rPr lang="ru-RU" dirty="0"/>
              <a:t> </a:t>
            </a:r>
          </a:p>
        </p:txBody>
      </p:sp>
      <p:pic>
        <p:nvPicPr>
          <p:cNvPr id="6146" name="Picture 2" descr="C:\Users\Metodist\Desktop\ЕВ\DSCN42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883" y="2446794"/>
            <a:ext cx="3504350" cy="2628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980285" y="8741717"/>
            <a:ext cx="2025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Периодические издания</a:t>
            </a:r>
          </a:p>
        </p:txBody>
      </p:sp>
    </p:spTree>
    <p:extLst>
      <p:ext uri="{BB962C8B-B14F-4D97-AF65-F5344CB8AC3E}">
        <p14:creationId xmlns:p14="http://schemas.microsoft.com/office/powerpoint/2010/main" val="30582776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Metodist\Desktop\ЕВ\DSCN4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285" y="1545283"/>
            <a:ext cx="4253819" cy="3190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Metodist\Desktop\ЕВ\DSCN42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768" y="5322356"/>
            <a:ext cx="4380852" cy="32860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04800" y="381000"/>
            <a:ext cx="624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Основной целью  является оказание методической помощи  в развитии профессиональной компетентности педагогов и их профессиональном самосовершенствовании. Для этого оформлен уголок в помощь педагогам, проходящим аттестацию, в котором размещены все необходимые документы.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962" y="4889895"/>
            <a:ext cx="548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по аттестации педагогических кадров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9520" y="8702872"/>
            <a:ext cx="4089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по передовому педагогическому опыту</a:t>
            </a:r>
          </a:p>
        </p:txBody>
      </p:sp>
    </p:spTree>
    <p:extLst>
      <p:ext uri="{BB962C8B-B14F-4D97-AF65-F5344CB8AC3E}">
        <p14:creationId xmlns:p14="http://schemas.microsoft.com/office/powerpoint/2010/main" val="34584171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304801"/>
            <a:ext cx="5200650" cy="95461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579" y="152400"/>
            <a:ext cx="6572250" cy="863600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РАБОТА  С ПЕДАГОГИЧЕСКИМ КОЛЛЕКТИВОМ, РОДИТЕЛЯМИ ВОСПИТАННИКОВ 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eaLnBrk="1" hangingPunct="1">
              <a:spcBef>
                <a:spcPct val="0"/>
              </a:spcBef>
              <a:buFontTx/>
              <a:buNone/>
              <a:defRPr/>
            </a:pPr>
            <a:endParaRPr lang="ru-RU" sz="2000" dirty="0">
              <a:solidFill>
                <a:srgbClr val="000000"/>
              </a:solidFill>
            </a:endParaRPr>
          </a:p>
          <a:p>
            <a:pPr marL="0" indent="0" algn="r" eaLnBrk="1" hangingPunct="1">
              <a:spcBef>
                <a:spcPct val="0"/>
              </a:spcBef>
              <a:buFontTx/>
              <a:buNone/>
              <a:defRPr/>
            </a:pPr>
            <a:endParaRPr lang="ru-RU" sz="2000" dirty="0">
              <a:solidFill>
                <a:srgbClr val="000000"/>
              </a:solidFill>
            </a:endParaRPr>
          </a:p>
          <a:p>
            <a:pPr marL="0" indent="0" algn="r" eaLnBrk="1" hangingPunct="1">
              <a:spcBef>
                <a:spcPct val="0"/>
              </a:spcBef>
              <a:buFontTx/>
              <a:buNone/>
              <a:defRPr/>
            </a:pPr>
            <a:endParaRPr lang="ru-RU" sz="2000" dirty="0">
              <a:solidFill>
                <a:srgbClr val="000000"/>
              </a:solidFill>
            </a:endParaRPr>
          </a:p>
          <a:p>
            <a:pPr marL="0" indent="0" algn="r" eaLnBrk="1" hangingPunct="1">
              <a:spcBef>
                <a:spcPct val="0"/>
              </a:spcBef>
              <a:buFontTx/>
              <a:buNone/>
              <a:defRPr/>
            </a:pPr>
            <a:endParaRPr lang="ru-RU" sz="2000" dirty="0">
              <a:solidFill>
                <a:srgbClr val="000000"/>
              </a:solidFill>
            </a:endParaRPr>
          </a:p>
          <a:p>
            <a:pPr marL="0" indent="0" algn="r" eaLnBrk="1" hangingPunct="1">
              <a:spcBef>
                <a:spcPct val="0"/>
              </a:spcBef>
              <a:buFontTx/>
              <a:buNone/>
              <a:defRPr/>
            </a:pPr>
            <a:endParaRPr lang="ru-RU" sz="2000" dirty="0">
              <a:solidFill>
                <a:srgbClr val="000000"/>
              </a:solidFill>
            </a:endParaRP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endParaRPr lang="ru-RU" sz="2000" dirty="0">
              <a:solidFill>
                <a:srgbClr val="000000"/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334430830"/>
              </p:ext>
            </p:extLst>
          </p:nvPr>
        </p:nvGraphicFramePr>
        <p:xfrm>
          <a:off x="1143000" y="5029200"/>
          <a:ext cx="54864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18748208"/>
              </p:ext>
            </p:extLst>
          </p:nvPr>
        </p:nvGraphicFramePr>
        <p:xfrm>
          <a:off x="1295400" y="1143000"/>
          <a:ext cx="54102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9451552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Metodist\Desktop\ЕВ\DSCN42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840" y="5105400"/>
            <a:ext cx="4307558" cy="3231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295524" y="8410575"/>
            <a:ext cx="2819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стенды с часто сменяемой информацией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5819" y="447793"/>
            <a:ext cx="59436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РАБОТА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ПЕДАГОГАМИ</a:t>
            </a:r>
            <a:endParaRPr lang="ru-RU" sz="2000" b="1" dirty="0">
              <a:solidFill>
                <a:srgbClr val="000000"/>
              </a:solidFill>
            </a:endParaRPr>
          </a:p>
          <a:p>
            <a:pPr algn="r"/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 методическом  кабинете   регулярно  меняется  стендовая  информация. </a:t>
            </a:r>
          </a:p>
          <a:p>
            <a:pPr algn="l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она носит эпизодический характер (оформляю при подготовке к  педагогическому   совету,  к   семинару,   оформляю  консультации и 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Тематика  выставок   за  годы  моей  работы  в  ДОО  была   разнообразной: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«Использование инновационных технологий в процессе развития речи у детей дошкольного возраста»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«Формирование основ безопасности у дошкольников»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«Использование информационно – коммуникационных технологий в ДОО  – актуальная проблема современного воспитания»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«Все о ФГОС ДО»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«Проектный метод в образовании дошкольников»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«Виды проектов в ДОО»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«Нетрадиционные формы работы с родителями»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в дошкольном образовании»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«Инновационные технологии в дошкольном образовании»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«Значение самообразования педагогов»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«Игра в системе обучения дошкольников» и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мн.др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5413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C:\Users\Metodist\Desktop\IMG_68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57200"/>
            <a:ext cx="4889860" cy="3667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C:\Users\Metodist\Desktop\ЕВ\DSCN42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4572000"/>
            <a:ext cx="4977839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066800" y="4188767"/>
            <a:ext cx="49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 «Гендерное воспитание в ДОО»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8532167"/>
            <a:ext cx="541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 «Подготовка к педсовету»</a:t>
            </a:r>
          </a:p>
        </p:txBody>
      </p:sp>
    </p:spTree>
    <p:extLst>
      <p:ext uri="{BB962C8B-B14F-4D97-AF65-F5344CB8AC3E}">
        <p14:creationId xmlns:p14="http://schemas.microsoft.com/office/powerpoint/2010/main" val="26724702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E:\IMG_68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54" y="5204107"/>
            <a:ext cx="4866458" cy="3649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25618" y="802902"/>
            <a:ext cx="63424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В нашем методическом кабинете  накоплено достаточно материала по работе с родителями. Ведь в группах необходимо иметь наглядный и текстовый материал для проведения педагогического просвещения родителей. Нередко это вызывает определенные трудности: воспитатели не всегда могут методически грамотно сменять такой материал в зависимости от сезона и темы родительского собрания, характер его чаще всего довольно однообразен, и, как результат, он не достигает главной цели – родители с ним не знакомятся. Моя помощь заключается в том, чтобы научить педагогов использовать минимум времени с наибольшей отдачей при оформлении материала для родителей. 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Постепенно в методическом кабинете накопилось достаточно материала, для того чтобы педагоги ДОО могли пользоваться им и часто сменять. Такая форма работы нравится и воспитателям, и родителям. Родители с удовольствием читают яркий, эстетично оформленный и интересный по содержанию материал, в котором могут быть предусмотрены проблемные вопросы семейного воспитания, задания по наблюдению за различными проявлениями ребенка, проблемы здоровья, развития, готовности к школе, высказывания и рассказы детей, и многое, многое другое. 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Все это помогает наладить обратную связь между родителями и воспитателями, подготовиться к проведению консультаций, семинаров-практикумов, деловых игр и других нетрадиционных форм работы с семьей. 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618" y="278049"/>
            <a:ext cx="6656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РАБОТА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25986083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6667500" cy="8610600"/>
          </a:xfrm>
        </p:spPr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ЗОНА МЕДИАТЕКИ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Медиатека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методическом кабинете создана для оказания помощи педагогам по внедрению и пропаганде передового педагогического опыта и инноваций в области образования; внедрения новых информационных технологий в образовательный и управленческий процессы; для создания банка данных педагогической информации в ДОО.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Медиатека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нашего детского сада включает: фонд книг, методических пособий, видеофильмов, звукозаписей, компьютерных презентаций, а также техническое обеспечение для создания и просмотра фонда: ноутбук, компьютер, магнитофон, музыкальный центр, проектор.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книги:</a:t>
            </a:r>
            <a:b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«Инновационная деятельность в ДОО»;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«Утренняя гимнастика»;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конструирование в детском саду»;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«Музыка в детском саду»;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«В помощь педагогам ДОО. Проектная деятельность» 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«Ступеньки знаний»;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«Простые уроки рисования»;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«Конструирование и ручной труд в детском саду»;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«Семейный театр в детском саду»;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«Воспитание без шаблонов»;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«Маленький гений»;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«Тренируем пальчики – развиваем речь»;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«Поделки в детском саду»;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«Расскажите детям»;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«Что делать, если…»;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«Детский сад и все, все, все»;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«Навыки ребенка»;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«Воспитание самостоятельности у детей»;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«Азы безопасности»;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«Сезонные наблюдения в ДОО»;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«Метод проектов в ДОО»;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«Театральная педагогика» и др.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7808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76200"/>
            <a:ext cx="6515100" cy="8991600"/>
          </a:xfrm>
        </p:spPr>
        <p:txBody>
          <a:bodyPr/>
          <a:lstStyle/>
          <a:p>
            <a:b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Видеофильмы: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«Покормите птиц зимой»;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«Знакомство с домашними животными»;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«Почему медведь зимой спит»;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«Зоопарк»;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«Дикие и домашние птицы»;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«Азбука безопасности . Дородная безопасность»;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«Дети и огонь. Пожарная безопасность»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«Планета насекомых»;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«Путешествие по Африке»;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«Времена года»;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«Королевство математики»;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«Жители лесного царства»;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«Дикие животные зимой»;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«Морские обитатели»;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«Игры со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Смешариками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(ФЭМП)»;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«Обучающие занятия по экологии» и др.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Звукозаписи: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«Шум морских волн, крик чаек»;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«Пение птиц»;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«Шум летящего самолета»;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«Кто как кричит. Домашние птицы»;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«Шум дождя»;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«Звучание музыкальных инструментов»;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«Шум ветра»;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«Голоса мультипликационных героев»;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«Разговоры и смех людей»;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«Тиканье часов»;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«Шум машин»;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«Плеск воды»;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«Шелест листьев»;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«Звуки домашних животных» и др.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проекты и презентации:</a:t>
            </a:r>
            <a:b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«Качество образования в ДОО»;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«Преемственность дошкольного и начального образования в свете ФГОС ДО»;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«Проектная деятельность в ДОО»;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«Индивидуализация педагогического процесса в ДОО»;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«Активные методы обучения»;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«Инклюзивное образование в ДОО» и др.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7190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457200"/>
            <a:ext cx="5829300" cy="838200"/>
          </a:xfrm>
        </p:spPr>
        <p:txBody>
          <a:bodyPr/>
          <a:lstStyle/>
          <a:p>
            <a:pPr algn="ctr"/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ЭЛЕКТРОННЫХ МЕТОДИЧЕСКИХ МАТЕРИАЛОВ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162387"/>
              </p:ext>
            </p:extLst>
          </p:nvPr>
        </p:nvGraphicFramePr>
        <p:xfrm>
          <a:off x="76200" y="1295400"/>
          <a:ext cx="6553200" cy="747636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8347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marL="12446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635" marR="118110" indent="-19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Наименование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электронного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методического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материала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1170" indent="-387350">
                        <a:lnSpc>
                          <a:spcPct val="115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Ф.И.О. составителя, должность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Объем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(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Кбайт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233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Педагогический проект «Введение федерального  государственного образовательного стандарта дошкольного образования в образовательный процесс ДОО»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1536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 старший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5238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778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едагогический п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роект «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Экспериментальная деятельность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1536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Шлезингер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С.А.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640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778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Педагогический проект «Путешествие от юга до севера»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Галяутдинова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О.Р. учитель - логопед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1765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198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Педагогический проект «Здравствуй, школа!»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Зияева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Э.Г.</a:t>
                      </a:r>
                    </a:p>
                    <a:p>
                      <a:pPr marL="69215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 - психолог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1024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778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4895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Педагогический проект «Вода – это жизнь»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Вакилова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Р.Р.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860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8347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71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Педагогический проект «Роль семьи в воспитании детей дошкольного возраста»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Халилова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И.Р.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215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40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059">
                <a:tc>
                  <a:txBody>
                    <a:bodyPr/>
                    <a:lstStyle/>
                    <a:p>
                      <a:pPr marL="6985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2501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Педагогический проект «Покормите птиц зимой»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Шарифуллина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Э.А.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76721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71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Педагогический проект «Развитие познавательно - двигательной активности детей через ознакомление и внедрение подвижных</a:t>
                      </a:r>
                    </a:p>
                    <a:p>
                      <a:pPr marL="69215" marR="971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игр народов мира»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Горбунова К.И.</a:t>
                      </a:r>
                    </a:p>
                    <a:p>
                      <a:pPr marL="69215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инструктор по физической культуре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5015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5865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Педагогический проект «Домашние животные. Какие они?»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Скрипова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Н.И.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4778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ООД Познавательное развитие «Путешествие в зоопарк»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Скрипова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Н.И.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44168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4609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ООД  Познавательное развитие (ФЭМП) « В гости к Лесовичку»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Вакилова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Р.Р.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10898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375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6853237" cy="910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" y="228600"/>
            <a:ext cx="6477000" cy="4343400"/>
          </a:xfrm>
        </p:spPr>
        <p:txBody>
          <a:bodyPr/>
          <a:lstStyle/>
          <a:p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При организации методической работы  основывались на: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системно-деятельном подходе: понимании целей и задач деятельности ДОУ, его статуса и условий, а также обеспечения целостности образовательного процесса  с учетом влияния на него внешних и внутренних связей;</a:t>
            </a:r>
          </a:p>
          <a:p>
            <a:pPr lvl="0"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личностно-ориентированном подходе: обеспечении более полного раскрытия возможностей и способностей каждого педагога и ребенка, коллектива в целом, направленности на развитие;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дифференцированном подходе: учете уровня профессиональной компетенции и индивидуальных образовательных запросов в построении системы методической работы в ДОУ;</a:t>
            </a:r>
          </a:p>
          <a:p>
            <a:pPr lvl="0"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мотивационно - стимулирующем подходе: использовании различных стимулов, вызывающих интерес и мотивы деятельности;</a:t>
            </a:r>
          </a:p>
          <a:p>
            <a:pPr lvl="0"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коррекционном подходе: своевременном устранении выявленных  недостатков и причин, их вызывающих.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При оформлении методического кабинета руководствовались следующими принципами: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4648200"/>
            <a:ext cx="6248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1.Оснащение  кабинета   простое  и  рациональное ,    обеспечивает     высокий уровень  учебно-воспитательного процесса;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Оформление    кабинета      соответствует     общепринятым       эстетическим требованиям: выбор мебели, цвет стен,  рациональное размещение учебно-методического материала создает эстетический вид кабинета;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Основным оснащением кабинета являются учебно-методическая литература, технические средства обучения, систематизированные комплекты наглядных и дидактических материалов, аудио - и видеозаписи;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Оснащение кабинета  соответствует требованиям противопожарной техники безопасности.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6363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193435"/>
              </p:ext>
            </p:extLst>
          </p:nvPr>
        </p:nvGraphicFramePr>
        <p:xfrm>
          <a:off x="76200" y="228600"/>
          <a:ext cx="6629399" cy="854184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3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9128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Художественно – эстетическое развитие (Рисование) «Бал у морского царя»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Ганиева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Л.Ф.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1228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4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Художественно – эстетическое развитие (Рисование) «Жители лесного волшебного царства»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Исламгулова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Н.Р.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772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53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14.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ООД Речевое развитие «Как звери зимуют»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Атнасурина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Е.М. учитель - логопед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2223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28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ООД Познавательное развитие «В гости к бабушке (домашние животные)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Салаватова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М.Т.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2927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4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16.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ООД по формированию фонетико – фонематических представлений на тему «Дифференциация звуков С и Ш»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Галяутдинова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О.Р. учитель - логопед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1744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753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ООД Речевое развитие «Кто как кричит»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Ганиева Л.Ф.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1851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780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18.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 «Безопасность дошкольников»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старший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437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769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19.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 «Тематический контроль в ДОО»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старший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1618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9128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 «Разработка Адаптированной основной образовательной программы»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старший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2300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753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21.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 «Гендерное воспитание в ДОО»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старший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1871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2621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 «Здоровьесбережение дошкольников»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старший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2560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23.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 «Игровая деятельность детей дошкольного возраста»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старший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1169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1122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24.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 «ИКТ в ДОО»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старший воспитатель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336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87634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25.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 «Особенности проектного метода в ДОО»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старший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3339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950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26.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 «Реализация ФГОС ДО»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старший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11655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52917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27.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984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Презентация «Инновационные технологии в ДОО»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старший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5120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1071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600" y="3200400"/>
            <a:ext cx="5791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КОМПОНЕНТ</a:t>
            </a:r>
          </a:p>
        </p:txBody>
      </p:sp>
    </p:spTree>
    <p:extLst>
      <p:ext uri="{BB962C8B-B14F-4D97-AF65-F5344CB8AC3E}">
        <p14:creationId xmlns:p14="http://schemas.microsoft.com/office/powerpoint/2010/main" val="26239552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3556" y="533400"/>
            <a:ext cx="5829300" cy="761999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КОМПОНЕНТ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(включает все субъекты образовательного процесса – воспитатели, специалисты, воспитанники, родители)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95401"/>
            <a:ext cx="62849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Metodist\Desktop\ЕВ\DSCN43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62" y="2743200"/>
            <a:ext cx="6323886" cy="4743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28600" y="762000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на тему: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«Гендерный подход в развитии детей – важный аспект современного воспитания»</a:t>
            </a:r>
          </a:p>
        </p:txBody>
      </p:sp>
    </p:spTree>
    <p:extLst>
      <p:ext uri="{BB962C8B-B14F-4D97-AF65-F5344CB8AC3E}">
        <p14:creationId xmlns:p14="http://schemas.microsoft.com/office/powerpoint/2010/main" val="12349178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04800"/>
            <a:ext cx="5829300" cy="16764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ПЕДАГОГИЧЕСКОГО ОПЫТА НА ФЕДЕРАЛЬНОМ, РЕГИОНАЛЬНОМ И МУНИЦИПАЛЬНОМ УРОВНЯХ</a:t>
            </a:r>
          </a:p>
          <a:p>
            <a:pPr algn="ctr"/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025213"/>
              </p:ext>
            </p:extLst>
          </p:nvPr>
        </p:nvGraphicFramePr>
        <p:xfrm>
          <a:off x="207962" y="1828800"/>
          <a:ext cx="6440488" cy="669785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86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8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9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5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76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Ф.И.О.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педагога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03860"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Название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мероприятия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8160" marR="52070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R="52070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1184">
                <a:tc>
                  <a:txBody>
                    <a:bodyPr/>
                    <a:lstStyle/>
                    <a:p>
                      <a:pPr marR="120650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R="120650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14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2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 marR="389255" algn="just">
                        <a:lnSpc>
                          <a:spcPct val="115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Районный конкурс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видеовизиток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«Наш любимый детский сад» - 1 место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 год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253">
                <a:tc>
                  <a:txBody>
                    <a:bodyPr/>
                    <a:lstStyle/>
                    <a:p>
                      <a:pPr marR="120650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2      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Совещание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руководителей ДОО, «Использование ИКТ</a:t>
                      </a:r>
                      <a:r>
                        <a:rPr lang="ru-RU" sz="1400" kern="12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 образовательной деятельности»                                 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2217"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R="120650" algn="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Семенова О.А.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21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 Е.В.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15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РМО заведующих ДОУ</a:t>
                      </a:r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6040">
                        <a:lnSpc>
                          <a:spcPct val="115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« Готовность ДОО к реализации ФГОС ДО»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18 год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36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R="120650" algn="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Семенова О.А.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215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215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Атнасурина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Е.М.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215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Галяутдинова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О.Р.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15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РМО заведующих ДОУ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6040" marR="596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« Инклюзивное образование. Разработка Адаптированной основной образовательной программы»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8261">
                <a:tc>
                  <a:txBody>
                    <a:bodyPr/>
                    <a:lstStyle/>
                    <a:p>
                      <a:pPr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39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Галяутдинова О.Р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Публикация в районной газете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60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«Учим говорить правильно»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3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  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2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 marR="596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Публикация в районной газете «Радость завтрашнего дня»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4253">
                <a:tc>
                  <a:txBody>
                    <a:bodyPr/>
                    <a:lstStyle/>
                    <a:p>
                      <a:pPr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85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130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Скрипова Н.И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215">
                        <a:spcBef>
                          <a:spcPts val="130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Публикация в районной газете «Безопасность детей – забота взрослых»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4563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0056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363417"/>
              </p:ext>
            </p:extLst>
          </p:nvPr>
        </p:nvGraphicFramePr>
        <p:xfrm>
          <a:off x="381000" y="457200"/>
          <a:ext cx="6246018" cy="471681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83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2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5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0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1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Вакилова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Р.Р.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Публикация в районной газете «Учите детей говорить»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722"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99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Свистункова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О.В.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Публикация в районной газете «Кадр 1 Дубль 5»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7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Халилова И.Р.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Публикация в районной газете «Состояние души»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3584"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Горбунова К.И 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Публикация в районной газете «Лучший инструктор по физической культуре»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722"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Атнасурина Е.М.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Публикация в районной газете «Вместе с родителями»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1445"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69215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Галяутдинова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О.Р.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Публикация в журнале «Учитель Башкортостана «Употребление имен существительных с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уменьшительно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– ласкательными суффиксами»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3584"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Атнасурина Е.М.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Публикация в сборнике «Педагогика и образование» ООД на тему: «Мои любимые игрушки»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052" name="Picture 4" descr="C:\Users\Metodist\Desktop\Все фото\РМО, педсовет 18\IMG_66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769" y="6400800"/>
            <a:ext cx="3423863" cy="2567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Metodist\Desktop\Все фото\РМО, педсовет 18\IMG_67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5181600"/>
            <a:ext cx="2783543" cy="2087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Metodist\Desktop\Все фото\РМО, педсовет 18\IMG_67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911" y="5181599"/>
            <a:ext cx="2783543" cy="2087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52400" y="7543799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РМО руководителей ДОО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Дуванского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«Инклюзивное образование. Разработка АООП»</a:t>
            </a:r>
          </a:p>
        </p:txBody>
      </p:sp>
    </p:spTree>
    <p:extLst>
      <p:ext uri="{BB962C8B-B14F-4D97-AF65-F5344CB8AC3E}">
        <p14:creationId xmlns:p14="http://schemas.microsoft.com/office/powerpoint/2010/main" val="2394765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-1905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923050"/>
              </p:ext>
            </p:extLst>
          </p:nvPr>
        </p:nvGraphicFramePr>
        <p:xfrm>
          <a:off x="447674" y="2209800"/>
          <a:ext cx="6104731" cy="639589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45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0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5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32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76000"/>
                        </a:lnSpc>
                        <a:spcBef>
                          <a:spcPts val="345"/>
                        </a:spcBef>
                        <a:spcAft>
                          <a:spcPts val="0"/>
                        </a:spcAft>
                        <a:tabLst>
                          <a:tab pos="1790065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 Е.В, старший воспитатель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Районный конкурс «Лучший 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старший воспитатель - 2019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» - Гран при конкурса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49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 marR="337185">
                        <a:lnSpc>
                          <a:spcPct val="176000"/>
                        </a:lnSpc>
                        <a:spcBef>
                          <a:spcPts val="128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Ганиева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Л.Ф.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15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Районный конкурс «Педагог – исследователь 2020» - 1 место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3297">
                <a:tc>
                  <a:txBody>
                    <a:bodyPr/>
                    <a:lstStyle/>
                    <a:p>
                      <a:pPr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37185">
                        <a:lnSpc>
                          <a:spcPct val="176000"/>
                        </a:lnSpc>
                        <a:spcBef>
                          <a:spcPts val="92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Белышева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А.Е.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 marR="596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Районный конкурс по ПДД «Моя заботливая мама»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954">
                <a:tc>
                  <a:txBody>
                    <a:bodyPr/>
                    <a:lstStyle/>
                    <a:p>
                      <a:pPr marL="69850"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Шарифуллина Э.А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Районный конкурс «Лучший по профессии – 2018 год»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 год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1906">
                <a:tc>
                  <a:txBody>
                    <a:bodyPr/>
                    <a:lstStyle/>
                    <a:p>
                      <a:pPr marL="69850"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Вакилова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Р.Р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Районный конкурс «Я говорю по – башкирски»  - 3 место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1906">
                <a:tc>
                  <a:txBody>
                    <a:bodyPr/>
                    <a:lstStyle/>
                    <a:p>
                      <a:pPr marL="69850"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Атнасурина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Е.М.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Районный конкурс «Педагог ДОО – 2021» - 1 место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1906">
                <a:tc>
                  <a:txBody>
                    <a:bodyPr/>
                    <a:lstStyle/>
                    <a:p>
                      <a:pPr marL="69850"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Скрипова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Н.И.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Районный конкурс презентации ООД по познавательному развитию «Мультимедийная мозаика» - 1 место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1906">
                <a:tc>
                  <a:txBody>
                    <a:bodyPr/>
                    <a:lstStyle/>
                    <a:p>
                      <a:pPr marL="69850"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Вакилова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Р.Р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Районный конкурс «Педагог года – 2022» - 1 место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47675" y="533400"/>
            <a:ext cx="624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ПЕДАГОГОВ ДОО В РАЙОННЫХ, РЕСПУБЛИКАНСКИХ КОНФЕРЕНЦИЯХ, СЕМИНАРАХ, КОНКУРСАХ</a:t>
            </a:r>
          </a:p>
        </p:txBody>
      </p:sp>
    </p:spTree>
    <p:extLst>
      <p:ext uri="{BB962C8B-B14F-4D97-AF65-F5344CB8AC3E}">
        <p14:creationId xmlns:p14="http://schemas.microsoft.com/office/powerpoint/2010/main" val="36149821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004" y="142874"/>
            <a:ext cx="5761435" cy="1066801"/>
          </a:xfrm>
        </p:spPr>
        <p:txBody>
          <a:bodyPr/>
          <a:lstStyle/>
          <a:p>
            <a:pPr algn="ctr"/>
            <a:r>
              <a:rPr lang="ru-RU" sz="2000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ПЕДАГОГОВ ДОО В РАЙОННЫХ И РЕСПУБЛИКАНСКИХ КОНКУРСАХ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04975" y="8157603"/>
            <a:ext cx="4013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«Лучший  старший воспитатель - 2019»  Солина Е.В.– Гран При</a:t>
            </a:r>
          </a:p>
        </p:txBody>
      </p:sp>
      <p:pic>
        <p:nvPicPr>
          <p:cNvPr id="3" name="Picture 2" descr="D:\Все фото\победители рай конк\Шарифуллина Эльза Анисовна, 2018 год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762000"/>
            <a:ext cx="4455886" cy="334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09700" y="4191000"/>
            <a:ext cx="4486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Районный конкурс «Лучший по профессии – 2018 год» </a:t>
            </a:r>
          </a:p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Шарифуллина Э.А.  - 1 место</a:t>
            </a:r>
          </a:p>
        </p:txBody>
      </p:sp>
      <p:pic>
        <p:nvPicPr>
          <p:cNvPr id="4100" name="Picture 4" descr="D:\Все фото\победители рай конк\Солина Елена Викторовна, 2019год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3" t="20240" b="13861"/>
          <a:stretch/>
        </p:blipFill>
        <p:spPr bwMode="auto">
          <a:xfrm>
            <a:off x="1409700" y="4718651"/>
            <a:ext cx="4515188" cy="342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70225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62344" y="3886200"/>
            <a:ext cx="4169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«Педагог – исследователь 2020» 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Ганиева Л.Ф. – 1 место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7620000"/>
            <a:ext cx="2438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«Педагог года - 2021»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Атнасурина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Е.М – 1 место</a:t>
            </a:r>
          </a:p>
        </p:txBody>
      </p:sp>
      <p:pic>
        <p:nvPicPr>
          <p:cNvPr id="4" name="Picture 2" descr="D:\Все фото\победители рай конк\Ганиева Лилия Фаимовна, 2020год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8" r="8062" b="19475"/>
          <a:stretch/>
        </p:blipFill>
        <p:spPr bwMode="auto">
          <a:xfrm>
            <a:off x="2057400" y="609600"/>
            <a:ext cx="3243978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Все фото\победители рай конк\4a43b23b-dbec-4633-b67b-952f352bbe5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7" t="37273" r="18088"/>
          <a:stretch/>
        </p:blipFill>
        <p:spPr bwMode="auto">
          <a:xfrm>
            <a:off x="685800" y="4572000"/>
            <a:ext cx="219075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Все фото\победители рай конк\2deea2e0-34d7-4cdd-8616-d927f1a444e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9" t="7215" r="6766" b="8986"/>
          <a:stretch/>
        </p:blipFill>
        <p:spPr bwMode="auto">
          <a:xfrm>
            <a:off x="3733800" y="4543425"/>
            <a:ext cx="2295525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680093" y="7620000"/>
            <a:ext cx="2482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«Педагог года - 2022»</a:t>
            </a:r>
          </a:p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Вакилова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Р.Р. – </a:t>
            </a:r>
          </a:p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</p:txBody>
      </p:sp>
    </p:spTree>
    <p:extLst>
      <p:ext uri="{BB962C8B-B14F-4D97-AF65-F5344CB8AC3E}">
        <p14:creationId xmlns:p14="http://schemas.microsoft.com/office/powerpoint/2010/main" val="42133385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667000"/>
            <a:ext cx="685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ТЕХНОЛОГИЧЕСКИЙ КОМПОНЕНТ</a:t>
            </a:r>
          </a:p>
        </p:txBody>
      </p:sp>
    </p:spTree>
    <p:extLst>
      <p:ext uri="{BB962C8B-B14F-4D97-AF65-F5344CB8AC3E}">
        <p14:creationId xmlns:p14="http://schemas.microsoft.com/office/powerpoint/2010/main" val="37542443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200" y="0"/>
            <a:ext cx="6553200" cy="114300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ТЕХНОЛОГИЧЕСКИЙ КОМПОНЕНТ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(Включенность педагогов в научно – методическую деятельность)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09701"/>
            <a:ext cx="5791201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766294"/>
              </p:ext>
            </p:extLst>
          </p:nvPr>
        </p:nvGraphicFramePr>
        <p:xfrm>
          <a:off x="246856" y="3200400"/>
          <a:ext cx="6362700" cy="5204460"/>
        </p:xfrm>
        <a:graphic>
          <a:graphicData uri="http://schemas.openxmlformats.org/drawingml/2006/table">
            <a:tbl>
              <a:tblPr firstRow="1" firstCol="1" bandRow="1"/>
              <a:tblGrid>
                <a:gridCol w="516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0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1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74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Мероприятия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Ответственный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3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Педагогическая конференция.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Доклад «Реализация ФГОС ДО в образовательный процесс ДОО»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 старший 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2019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72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РМО руководителей 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Семинар «Введение ФГОС.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Трудности и пути решения»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 старший воспитатель. 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2019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3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– тренинг для родителей «Влияние стиля общения ребенка на его успех в будущем»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Шарифуллина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Э.А. 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3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Доклад на РМО инструкторов по ФИЗО «Документация инструктора по физическому воспитанию»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Е.В.старший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23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Мастер – класс для студентов МПК. Сюжетно – ролевая игра «Путешествие на автобусе»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Шарифуллина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Э.А. 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23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Защита педагогического проекта на педагогическом совете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«Покормите птиц зимой»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Шарифуллина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Э.А. 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9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Доклад на РМО инстукторов по ФИЗО «Использование инновационных технологий на занятиях по физическому воспитанию»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Шарифуллина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Э.А. 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2523" y="2056596"/>
            <a:ext cx="48926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ПЕДАГОГОВ 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МЕЖАТТЕСТАЦИОННЫЙ ПЕРИОД</a:t>
            </a:r>
          </a:p>
        </p:txBody>
      </p:sp>
    </p:spTree>
    <p:extLst>
      <p:ext uri="{BB962C8B-B14F-4D97-AF65-F5344CB8AC3E}">
        <p14:creationId xmlns:p14="http://schemas.microsoft.com/office/powerpoint/2010/main" val="1553448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5088"/>
            <a:ext cx="6853237" cy="910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52601"/>
            <a:ext cx="6362700" cy="3657600"/>
          </a:xfrm>
        </p:spPr>
        <p:txBody>
          <a:bodyPr/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МЕТОДИЧЕСКОГО КАБИНЕТА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58470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338172"/>
              </p:ext>
            </p:extLst>
          </p:nvPr>
        </p:nvGraphicFramePr>
        <p:xfrm>
          <a:off x="381000" y="685801"/>
          <a:ext cx="6276368" cy="8254998"/>
        </p:xfrm>
        <a:graphic>
          <a:graphicData uri="http://schemas.openxmlformats.org/drawingml/2006/table">
            <a:tbl>
              <a:tblPr firstRow="1" firstCol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8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75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86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Защита педагогического проекта «Знакомство со сказками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К.И.Чуковского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Халилова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И.Р,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9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«Пути привлечения родителей к сотрудничеству в области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здоровьясбережения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Исламгулова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Н.Р,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2020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Защита педагогического проекта на педагогическом совете «Домашние животные. Какие они?»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Скрипова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Н.И. воспитатель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6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Мастер – класс для студентов МПК «Путешествие со Смешариками»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Скрипова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Н.И. воспитатель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Выступление на РМО (из опыта работы) «Формирование фонетико – фонематических представлений»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Скрипова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Н.И. воспитатель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79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Защита педагогического проекта на педагогическом совете «Развитие мелкой моторики у детей дошкольного возраста»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Максудова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Э.М,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7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« Инновационные технологии как одно из слагаемых художественно – эстетического воспитания дошкольников»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Ганиева Л.Ф. воспитатель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79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Защита педагогического проекта на педагогическом совете «Волшебный мир оригами»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Ганиева Л.Ф.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79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Защита педагогического проекта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«Звуки вокруг нас»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Свистункова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О.В,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музыкальный руководитель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79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Проведение РМО музыкальных руководителей «Гендерное воспитание на музыкальных занятиях»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Свистункова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О.В, музыкальный руководитель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17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Проведение РМО учителей – логопедов «Формирование фонетико – фонематических представлений по лексической теме «Осень»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Атнасурина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Е.М.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Галяутдинова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О.Р. учителя - логопеды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879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Доклад на РМО воспитателей младших групп «Современные методы и приемы речевого развития в 1 младшей группе»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Максудова Э.М. воспитатель</a:t>
                      </a: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08" marR="5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6186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514314"/>
              </p:ext>
            </p:extLst>
          </p:nvPr>
        </p:nvGraphicFramePr>
        <p:xfrm>
          <a:off x="457200" y="457200"/>
          <a:ext cx="6204564" cy="8103744"/>
        </p:xfrm>
        <a:graphic>
          <a:graphicData uri="http://schemas.openxmlformats.org/drawingml/2006/table">
            <a:tbl>
              <a:tblPr firstRow="1" firstCol="1" bandRow="1"/>
              <a:tblGrid>
                <a:gridCol w="503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6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8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30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Мастер – класс   для студентов «Подарок для зайчика»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Максудова Э.М. воспитатель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76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«Значение технологий исследовательской деятельности в формировании мышления у дошкольников»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Белышева А.Е.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2016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46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«Технология проблемного обучения в ДОУ»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Шарифуллина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Э.А. воспитатель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61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23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«Использование инновационных технологий в процессе развития речи у дошкольников»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старший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воспитатль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61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Доклад на РМО учителей – логопедов «Интенсивные занятия с неговорящими детьми. Работа специалистов ДОУ»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Атнасурина Е.М. учитель - логопед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46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Мастер – класс для педагогов « Игровые формы коррекционной работы» (Из опыта работы)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Атнасурина Е.М. учитель - логопед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61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26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Мастер – класс «Игровые технологии в развитии связной речи дошкольников в работе педагога – психолога» (Из опыта работы)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Зияева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педагог - психолог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9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27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Публичный отчет «Использование активных инновационных форм взаимодействия воспитателя с семьями воспитанников в условиях реализации ФГОС ДО» (Из опыта работы)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Яруллина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З.А. воспитатель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261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28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«Применение здоровьесберегающих технологий – необходимое условие для здоровья ребенка»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Исламгулова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Н.Р. инструктор по ФИЗО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3675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585999"/>
              </p:ext>
            </p:extLst>
          </p:nvPr>
        </p:nvGraphicFramePr>
        <p:xfrm>
          <a:off x="457200" y="533400"/>
          <a:ext cx="6172198" cy="8188628"/>
        </p:xfrm>
        <a:graphic>
          <a:graphicData uri="http://schemas.openxmlformats.org/drawingml/2006/table">
            <a:tbl>
              <a:tblPr firstRow="1" firstCol="1" bandRow="1"/>
              <a:tblGrid>
                <a:gridCol w="500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0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6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43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48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Мастер – класс   для студентов «Подарок для зайчика»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Максудова Э.М.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4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«Значение технологий исследовательской деятельности в формировании мышления у дошкольников»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Белышева А.Е. 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2016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«Технология проблемного обучения в ДОУ»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Шарифуллина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Э.А. 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96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23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«Использование инновационных технологий в процессе развития речи у дошкольников»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Е.В. старший 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37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Доклад на РМО учителей – логопедов «Интенсивные занятия с неговорящими детьми. Работа специалистов ДОУ»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Атнасурина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Е.М. учитель - логопед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2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Мастер – класс для педагогов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« Игровые формы коррекционной работы» (Из опыта работы)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Атнасурина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Е.М. учитель - логопед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96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26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Мастер – класс «Игровые технологии в развитии связной речи дошкольников в работе педагога – психолога» (Из опыта работы)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Зияева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педагог - психолог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45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27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Публичный отчет «Использование активных инновационных форм взаимодействия воспитателя с семьями воспитанников в условиях реализации ФГОС ДО» (Из опыта работы)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Яруллина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З.А. 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96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28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«Применение здоровьесберегающих технологий – необходимое условие для здоровья ребенка»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Исламгулова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Н.Р. инструктор по ФИЗО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52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29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Мастер – класс «Игровые технологии на музыкальных занятиях»(из опыта работы)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Мухтиярова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Г.З. музыкальный руководитель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2018г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5036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490611"/>
              </p:ext>
            </p:extLst>
          </p:nvPr>
        </p:nvGraphicFramePr>
        <p:xfrm>
          <a:off x="381001" y="457200"/>
          <a:ext cx="6362699" cy="8404860"/>
        </p:xfrm>
        <a:graphic>
          <a:graphicData uri="http://schemas.openxmlformats.org/drawingml/2006/table">
            <a:tbl>
              <a:tblPr firstRow="1" firstCol="1" bandRow="1"/>
              <a:tblGrid>
                <a:gridCol w="457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3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0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1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«Развитие сенсорных и математических представлений у дошкольников»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Зияева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педагог - психолог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 год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31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Публичный отчет «Освоение и внедрение новых технологий воспитания и обучения через обновление предметной среды» (из опыта работы)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Шлезингер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С.А,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2022год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32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Доклад на РМО учителей – логопедов «Применение постановочных и массажных зондов логопедом в коррекционной работе»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Галяутдинова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О.Р.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учитель - логопед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33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Доклад  на РМО учителей – логопедов «Речевая карта как средство диагностики детей с нарушениями речи в ДОУ»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Галяутдинова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О.Р.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учитель - логопед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34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«Дидактическая игра. Ее роль в жизни дошкольника»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Галяутдинова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О.Р.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учитель - логопед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35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родителей «Психологический портрет будущего первоклассника»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Зияева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Э.Г.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педагог - психолог</a:t>
                      </a: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485" marR="56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Консультация для педагогов «Развитие сенсорных и математических представлений у дошкольников»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Зияева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Э.Г.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педагог - психолог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37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Публичный отчет «Нетрадиционная техника изобразительной деятельности в ДОО»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Салаватова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М.Т, воспитатель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38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Семинар – практикум для руководителей ДОО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Дуванского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района «Условия создания профессионального педагогического коллектива»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Е.В, старший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39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РМО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руководителей ДОО </a:t>
                      </a:r>
                      <a:r>
                        <a:rPr lang="ru-RU" sz="1400" baseline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Дуванского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района «Инклюзивное образование. Разработка АООП»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Е.В, старший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воспитатель</a:t>
                      </a: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r>
                        <a:rPr lang="ru-RU" sz="14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229" marR="532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262857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2438401"/>
            <a:ext cx="5314950" cy="1056217"/>
          </a:xfrm>
          <a:extLs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chemeClr val="hlink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endParaRPr lang="en-US" sz="2400" b="1" dirty="0">
              <a:solidFill>
                <a:srgbClr val="0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741923"/>
              </p:ext>
            </p:extLst>
          </p:nvPr>
        </p:nvGraphicFramePr>
        <p:xfrm>
          <a:off x="114300" y="1727200"/>
          <a:ext cx="6743700" cy="690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1295400" y="457200"/>
            <a:ext cx="44577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ПЕДАГОГИЧЕСКИЕ ПРОЕКТЫ ПЕДАГОГОВ ДОО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2438401"/>
            <a:ext cx="5314950" cy="1056217"/>
          </a:xfrm>
          <a:extLs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chemeClr val="hlink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endParaRPr lang="en-US" sz="2400" b="1" dirty="0">
              <a:solidFill>
                <a:srgbClr val="0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7474607"/>
              </p:ext>
            </p:extLst>
          </p:nvPr>
        </p:nvGraphicFramePr>
        <p:xfrm>
          <a:off x="114300" y="1727200"/>
          <a:ext cx="6743700" cy="690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1447800" y="406401"/>
            <a:ext cx="44577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ПЕДАГОГИЧЕСКИЕ ПРОЕКТЫ ПЕДАГОГОВ ДОО</a:t>
            </a:r>
          </a:p>
        </p:txBody>
      </p:sp>
    </p:spTree>
    <p:extLst>
      <p:ext uri="{BB962C8B-B14F-4D97-AF65-F5344CB8AC3E}">
        <p14:creationId xmlns:p14="http://schemas.microsoft.com/office/powerpoint/2010/main" val="13995421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2438401"/>
            <a:ext cx="5314950" cy="1056217"/>
          </a:xfrm>
          <a:extLs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chemeClr val="hlink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br>
              <a:rPr lang="ru-RU" sz="2400" b="1" dirty="0">
                <a:ln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endParaRPr lang="en-US" sz="2400" b="1" dirty="0">
              <a:solidFill>
                <a:srgbClr val="0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260505"/>
              </p:ext>
            </p:extLst>
          </p:nvPr>
        </p:nvGraphicFramePr>
        <p:xfrm>
          <a:off x="114300" y="1727200"/>
          <a:ext cx="6743700" cy="690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1600200" y="304800"/>
            <a:ext cx="44577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ПЕДАГОГИЧЕСКИЕ ПРОЕКТЫ ПЕДАГОГОВ ДОО</a:t>
            </a:r>
          </a:p>
        </p:txBody>
      </p:sp>
    </p:spTree>
    <p:extLst>
      <p:ext uri="{BB962C8B-B14F-4D97-AF65-F5344CB8AC3E}">
        <p14:creationId xmlns:p14="http://schemas.microsoft.com/office/powerpoint/2010/main" val="2579184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5088"/>
            <a:ext cx="6853237" cy="910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4724401"/>
            <a:ext cx="5837635" cy="6096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925783"/>
              </p:ext>
            </p:extLst>
          </p:nvPr>
        </p:nvGraphicFramePr>
        <p:xfrm>
          <a:off x="952500" y="1752600"/>
          <a:ext cx="5257800" cy="2301240"/>
        </p:xfrm>
        <a:graphic>
          <a:graphicData uri="http://schemas.openxmlformats.org/drawingml/2006/table">
            <a:tbl>
              <a:tblPr firstRow="1" firstCol="1" bandRow="1"/>
              <a:tblGrid>
                <a:gridCol w="2628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9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День  недели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942" marR="599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Время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942" marR="599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48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Понедельник 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Вторник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Среда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Четверг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Пятница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942" marR="599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 9.00  до  17.12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942" marR="59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474180"/>
              </p:ext>
            </p:extLst>
          </p:nvPr>
        </p:nvGraphicFramePr>
        <p:xfrm>
          <a:off x="542924" y="5943600"/>
          <a:ext cx="6000749" cy="2407921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66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5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29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Название кабинета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616" marR="62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Методический кабинет дошкольного образовательного учреждения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616" marR="62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Год создания</a:t>
                      </a:r>
                    </a:p>
                  </a:txBody>
                  <a:tcPr marL="62616" marR="62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2015</a:t>
                      </a:r>
                    </a:p>
                  </a:txBody>
                  <a:tcPr marL="62616" marR="62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Общая площадь</a:t>
                      </a:r>
                    </a:p>
                  </a:txBody>
                  <a:tcPr marL="62616" marR="62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52 м</a:t>
                      </a:r>
                      <a:r>
                        <a:rPr lang="ru-RU" sz="2000" baseline="30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616" marR="62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24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Ответственный за кабинет</a:t>
                      </a:r>
                    </a:p>
                  </a:txBody>
                  <a:tcPr marL="62616" marR="62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Солина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Елена Викторовна</a:t>
                      </a:r>
                    </a:p>
                  </a:txBody>
                  <a:tcPr marL="62616" marR="62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38200" y="611118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РАБОТЫ МЕТОДИЧЕСКОГО КАБИНЕТА НА 2022-2023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213626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" y="-134144"/>
            <a:ext cx="6853237" cy="9354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88" y="151571"/>
            <a:ext cx="685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ЦИКЛОГРАММА ДЕЯТЕЛЬНОСТИ СТАРШЕГО ВОСПИТАТЕЛЯ СОЛИНОЙ Е.В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797902"/>
            <a:ext cx="6629400" cy="827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 bwMode="auto">
          <a:xfrm>
            <a:off x="6598444" y="609600"/>
            <a:ext cx="45244" cy="79248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/>
          <p:cNvCxnSpPr/>
          <p:nvPr/>
        </p:nvCxnSpPr>
        <p:spPr bwMode="auto">
          <a:xfrm>
            <a:off x="838200" y="1600200"/>
            <a:ext cx="57150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единительная линия 11"/>
          <p:cNvCxnSpPr/>
          <p:nvPr/>
        </p:nvCxnSpPr>
        <p:spPr bwMode="auto">
          <a:xfrm>
            <a:off x="838200" y="2667000"/>
            <a:ext cx="57150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Прямая соединительная линия 14"/>
          <p:cNvCxnSpPr/>
          <p:nvPr/>
        </p:nvCxnSpPr>
        <p:spPr bwMode="auto">
          <a:xfrm>
            <a:off x="838200" y="3429000"/>
            <a:ext cx="57150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Прямая соединительная линия 26"/>
          <p:cNvCxnSpPr/>
          <p:nvPr/>
        </p:nvCxnSpPr>
        <p:spPr bwMode="auto">
          <a:xfrm>
            <a:off x="5181600" y="838200"/>
            <a:ext cx="0" cy="152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Прямая соединительная линия 28"/>
          <p:cNvCxnSpPr/>
          <p:nvPr/>
        </p:nvCxnSpPr>
        <p:spPr bwMode="auto">
          <a:xfrm>
            <a:off x="5181600" y="1600200"/>
            <a:ext cx="0" cy="914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Прямая соединительная линия 42"/>
          <p:cNvCxnSpPr/>
          <p:nvPr/>
        </p:nvCxnSpPr>
        <p:spPr bwMode="auto">
          <a:xfrm>
            <a:off x="5181600" y="2667000"/>
            <a:ext cx="0" cy="7620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Прямая соединительная линия 44"/>
          <p:cNvCxnSpPr/>
          <p:nvPr/>
        </p:nvCxnSpPr>
        <p:spPr bwMode="auto">
          <a:xfrm flipV="1">
            <a:off x="5181600" y="3962400"/>
            <a:ext cx="0" cy="914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Прямая соединительная линия 48"/>
          <p:cNvCxnSpPr/>
          <p:nvPr/>
        </p:nvCxnSpPr>
        <p:spPr bwMode="auto">
          <a:xfrm>
            <a:off x="838200" y="4343400"/>
            <a:ext cx="4343400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Прямая соединительная линия 51"/>
          <p:cNvCxnSpPr/>
          <p:nvPr/>
        </p:nvCxnSpPr>
        <p:spPr bwMode="auto">
          <a:xfrm>
            <a:off x="5257800" y="5181600"/>
            <a:ext cx="0" cy="16002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Прямая соединительная линия 54"/>
          <p:cNvCxnSpPr/>
          <p:nvPr/>
        </p:nvCxnSpPr>
        <p:spPr bwMode="auto">
          <a:xfrm>
            <a:off x="5257800" y="7010400"/>
            <a:ext cx="0" cy="15240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5070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685323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66800"/>
            <a:ext cx="6781800" cy="472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Metodist\Desktop\vebinar_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629" y="5638800"/>
            <a:ext cx="3535863" cy="2943606"/>
          </a:xfrm>
          <a:prstGeom prst="rect">
            <a:avLst/>
          </a:prstGeom>
          <a:solidFill>
            <a:srgbClr val="F9C6A7"/>
          </a:solidFill>
          <a:ln>
            <a:noFill/>
          </a:ln>
          <a:effectLst>
            <a:softEdge rad="112500"/>
          </a:effectLst>
        </p:spPr>
      </p:pic>
      <p:cxnSp>
        <p:nvCxnSpPr>
          <p:cNvPr id="3" name="Прямая соединительная линия 2"/>
          <p:cNvCxnSpPr/>
          <p:nvPr/>
        </p:nvCxnSpPr>
        <p:spPr bwMode="auto">
          <a:xfrm>
            <a:off x="228600" y="1066800"/>
            <a:ext cx="0" cy="434340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69661546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powerpoint-template-24 5">
      <a:dk1>
        <a:srgbClr val="4D4D4D"/>
      </a:dk1>
      <a:lt1>
        <a:srgbClr val="FFFFFF"/>
      </a:lt1>
      <a:dk2>
        <a:srgbClr val="4D4D4D"/>
      </a:dk2>
      <a:lt2>
        <a:srgbClr val="E84A25"/>
      </a:lt2>
      <a:accent1>
        <a:srgbClr val="ED6A24"/>
      </a:accent1>
      <a:accent2>
        <a:srgbClr val="F99E1C"/>
      </a:accent2>
      <a:accent3>
        <a:srgbClr val="FFFFFF"/>
      </a:accent3>
      <a:accent4>
        <a:srgbClr val="404040"/>
      </a:accent4>
      <a:accent5>
        <a:srgbClr val="F4B9AC"/>
      </a:accent5>
      <a:accent6>
        <a:srgbClr val="E28F18"/>
      </a:accent6>
      <a:hlink>
        <a:srgbClr val="F1B545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4358</TotalTime>
  <Words>6281</Words>
  <Application>Microsoft Office PowerPoint</Application>
  <PresentationFormat>Экран (4:3)</PresentationFormat>
  <Paragraphs>947</Paragraphs>
  <Slides>66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3" baseType="lpstr">
      <vt:lpstr>Arial</vt:lpstr>
      <vt:lpstr>Cambria</vt:lpstr>
      <vt:lpstr>Century Schoolbook</vt:lpstr>
      <vt:lpstr>Microsoft Sans Serif</vt:lpstr>
      <vt:lpstr>Times New Roman</vt:lpstr>
      <vt:lpstr>Wingdings</vt:lpstr>
      <vt:lpstr>powerpoint-template-24</vt:lpstr>
      <vt:lpstr>      МУНИЦИПАЛЬНОЕ БЮДЖЕТНОЕ ДОШКОЛЬНОЕ ОБРАЗОВАТЕЛЬНОЕ УЧРЕЖДЕНИЕ ДЕТСКИЙ САД №1  С. МЕСЯГУТОВО МУНИЦИПАЛЬНОГО РАЙОНА ДУВАНСКИЙ РАЙОН РЕСПУБЛИКИ БАШКОРТОСТАН   номинация  «ЛУЧШИЙ МЕТОДИЧЕСКИЙ КАБИНЕТ ДОО»  </vt:lpstr>
      <vt:lpstr>                  Цель: Оформление методического кабинета, как творческой мастерской для профессиональной деятельности педагогов ДОО. Оснащение методическими материалами и оборудованием в соответствии с ФГОС ДО.       На современном этапе в связи с введением ФГОС ДО, возникла необходимость обновления и повышения качества дошкольного образования, введения программно – методического обеспечения дошкольного образования нового поколения, направленное на выявление и развитие творческих и познавательных способностей детей, а так же выравнивание стартовых возможностей выпускника дошкольной образовательной организации при переходе на новый возрастной этап систематического обучения в школе.            В связи с этим возникает острая необходимость в педагогических кадрах, способных реализовать данный стандарт в системе дошкольного образования. И поэтому самая главная и существенная задача методического кабинета ДОО  - оказать реальную помощь педагогам в развитии их мастерства, как сплава профессиональных знаний и умений, необходимых для современного педагога свойств и качеств личности. С этой целью создан банк данных о педагогических кадрах ДОО, представленных ниже в виде диаграмм.</vt:lpstr>
      <vt:lpstr>Презентация PowerPoint</vt:lpstr>
      <vt:lpstr>      - Источник  обогащения  профессиональной  компетентности   воспитателей,  специалистов.  - Центр сбора, обобщения и распространения педагогической    информации и педагогического опыта педагогов ДОО.  - Центр  нормативно - правовой,  педагогической,  социальной  информации, иллюстрирующей результативность деятельности учреждения. </vt:lpstr>
      <vt:lpstr>Презентация PowerPoint</vt:lpstr>
      <vt:lpstr>ПАСПОРТ МЕТОДИЧЕСКОГО КАБИНЕТА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Методический кабинет является центром всей методической    работы нашей дошкольной образовательной организации. Ему мы отводим ведущую роль в оказании педагогам помощи в организации образовательного процесса, обеспечении их непрерывного саморазвития, обобщении передового педагогического опыта, повышении компетентности родителей в вопросах воспитания и обучения детей. Методический кабинет - это копилка лучших традиций нашей дошкольной образовательной организации.          Он  соответствует таким требованиям как информативность, доступность, эстетичность, содержательность, обеспечение мотивации и активности в развитии.         Все материалы и оборудование методического кабинета укомплектованы в соответствии с ФГОС ДО, ООП, АООП, дополнительными образовательными программами, направленностью групп.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Цель: Приобретение и передача профессиональных знаний и опыта педагогов с помощью компьютерной техники.             Одним из основных требований к современному педагогу является умение владеть основными техническими средствами, информационно – коммуникационными технологиями. Для этого в нашем методическом кабинете созданы все необходимые условия.</vt:lpstr>
      <vt:lpstr>Презентация PowerPoint</vt:lpstr>
      <vt:lpstr>Цель: Повышение педагогической компетенции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             ЗОНА МЕДИАТЕКИ        Медиатека в методическом кабинете создана для оказания помощи педагогам по внедрению и пропаганде передового педагогического опыта и инноваций в области образования; внедрения новых информационных технологий в образовательный и управленческий процессы; для создания банка данных педагогической информации в ДОО.         Медиатека нашего детского сада включает: фонд книг, методических пособий, видеофильмов, звукозаписей, компьютерных презентаций, а также техническое обеспечение для создания и просмотра фонда: ноутбук, компьютер, магнитофон, музыкальный центр, проектор. Электронные книги: - «Инновационная деятельность в ДОО»; - «Утренняя гимнастика»; - «Лего – конструирование в детском саду»; - «Музыка в детском саду»; - «В помощь педагогам ДОО. Проектная деятельность» ; - «Ступеньки знаний»; - «Простые уроки рисования»; - «Конструирование и ручной труд в детском саду»; - «Семейный театр в детском саду»; - «Воспитание без шаблонов»; - «Маленький гений»; - «Тренируем пальчики – развиваем речь»; - «Поделки в детском саду»; - «Расскажите детям»; - «Что делать, если…»; - «Детский сад и все, все, все»; - «Навыки ребенка»; - «Воспитание самостоятельности у детей»; - «Азы безопасности»; - «Сезонные наблюдения в ДОО»; - «Метод проектов в ДОО»; - «Театральная педагогика» и др.        </vt:lpstr>
      <vt:lpstr>    Видеофильмы: - «Покормите птиц зимой»; - «Знакомство с домашними животными»; - «Почему медведь зимой спит»; - «Зоопарк»; - «Дикие и домашние птицы»; - «Азбука безопасности . Дородная безопасность»; - «Дети и огонь. Пожарная безопасность» - «Планета насекомых»; - «Путешествие по Африке»; - «Времена года»; - «Королевство математики»; - «Жители лесного царства»; - «Дикие животные зимой»; - «Морские обитатели»; - «Игры со Смешариками (ФЭМП)»; - «Обучающие занятия по экологии» и др. Звукозаписи: - «Шум морских волн, крик чаек»; - «Пение птиц»; - «Шум летящего самолета»; - «Кто как кричит. Домашние птицы»; - «Шум дождя»; - «Звучание музыкальных инструментов»; - «Шум ветра»; - «Голоса мультипликационных героев»; - «Разговоры и смех людей»; - «Тиканье часов»; - «Шум машин»; - «Плеск воды»; - «Шелест листьев»; - «Звуки домашних животных» и др. Педагогические проекты и презентации: - «Качество образования в ДОО»; - «Преемственность дошкольного и начального образования в свете ФГОС ДО»; - «Проектная деятельность в ДОО»; - «Индивидуализация педагогического процесса в ДОО»; - «Активные методы обучения»; - «Инклюзивное образование в ДОО» и др.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ПЕДАГОГОВ ДОО В РАЙОННЫХ И РЕСПУБЛИКАНСКИХ КОНКУРСАХ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</vt:lpstr>
      <vt:lpstr>      </vt:lpstr>
      <vt:lpstr>      </vt:lpstr>
    </vt:vector>
  </TitlesOfParts>
  <Company>Templates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 методической  работы</dc:title>
  <dc:creator>SmileTemplates.com</dc:creator>
  <cp:lastModifiedBy>ПСИХОЛОГ</cp:lastModifiedBy>
  <cp:revision>375</cp:revision>
  <cp:lastPrinted>2019-01-29T07:21:02Z</cp:lastPrinted>
  <dcterms:created xsi:type="dcterms:W3CDTF">2007-04-02T02:11:51Z</dcterms:created>
  <dcterms:modified xsi:type="dcterms:W3CDTF">2022-11-01T06:10:21Z</dcterms:modified>
</cp:coreProperties>
</file>